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59" r:id="rId7"/>
    <p:sldId id="262" r:id="rId8"/>
    <p:sldId id="260" r:id="rId9"/>
    <p:sldId id="288" r:id="rId10"/>
    <p:sldId id="266" r:id="rId11"/>
    <p:sldId id="268" r:id="rId12"/>
    <p:sldId id="261" r:id="rId13"/>
    <p:sldId id="265" r:id="rId14"/>
    <p:sldId id="269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uxurious Script" panose="020B0604020202020204" charset="0"/>
      <p:regular r:id="rId21"/>
    </p:embeddedFont>
    <p:embeddedFont>
      <p:font typeface="Parastoo" panose="020B0604020202020204" charset="-78"/>
      <p:regular r:id="rId22"/>
      <p:bold r:id="rId23"/>
    </p:embeddedFont>
    <p:embeddedFont>
      <p:font typeface="Pixelify Sans" panose="020B0604020202020204" charset="0"/>
      <p:regular r:id="rId24"/>
      <p:bold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Space Mon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B2143-993A-4B0C-8A7E-5177BF8B01AB}">
  <a:tblStyle styleId="{D0CB2143-993A-4B0C-8A7E-5177BF8B01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4660"/>
  </p:normalViewPr>
  <p:slideViewPr>
    <p:cSldViewPr snapToGrid="0">
      <p:cViewPr>
        <p:scale>
          <a:sx n="150" d="100"/>
          <a:sy n="150" d="100"/>
        </p:scale>
        <p:origin x="156" y="4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4984711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4984711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498f681bb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498f681bb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98f681b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498f681b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498471136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498471136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2151899103 (1)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6300" y="3975825"/>
            <a:ext cx="6654900" cy="93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title="2151899128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17200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3486150" y="228600"/>
            <a:ext cx="2171700" cy="117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57" name="Google Shape;57;p13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 title="two-vibrant-orange-pink-tulips (1).jpg"/>
            <p:cNvPicPr preferRelativeResize="0"/>
            <p:nvPr/>
          </p:nvPicPr>
          <p:blipFill rotWithShape="1">
            <a:blip r:embed="rId3">
              <a:alphaModFix amt="90000"/>
            </a:blip>
            <a:srcRect t="20393" b="37419"/>
            <a:stretch/>
          </p:blipFill>
          <p:spPr>
            <a:xfrm flipH="1"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228600" y="15492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471607" y="163045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228600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5657838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2400307" y="356229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3493357" y="329024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2858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243012" y="42561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565783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7843938" y="43323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7737300" cy="12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95175" y="228600"/>
            <a:ext cx="8120700" cy="23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803900" y="228600"/>
            <a:ext cx="51114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>
            <a:spLocks noGrp="1"/>
          </p:cNvSpPr>
          <p:nvPr>
            <p:ph type="pic" idx="2"/>
          </p:nvPr>
        </p:nvSpPr>
        <p:spPr>
          <a:xfrm>
            <a:off x="0" y="0"/>
            <a:ext cx="348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2400300" y="3374950"/>
            <a:ext cx="6017100" cy="15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83" name="Google Shape;83;p16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 title="translucent-tulips-soft-focus.jpg"/>
            <p:cNvPicPr preferRelativeResize="0"/>
            <p:nvPr/>
          </p:nvPicPr>
          <p:blipFill rotWithShape="1">
            <a:blip r:embed="rId3">
              <a:alphaModFix amt="90000"/>
            </a:blip>
            <a:srcRect l="540" r="-540" b="57813"/>
            <a:stretch/>
          </p:blipFill>
          <p:spPr>
            <a:xfrm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4415100"/>
            <a:ext cx="86868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hasCustomPrompt="1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4" hasCustomPrompt="1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5" hasCustomPrompt="1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2286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 hasCustomPrompt="1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4" hasCustomPrompt="1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7" hasCustomPrompt="1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8" hasCustomPrompt="1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14" hasCustomPrompt="1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15" hasCustomPrompt="1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 title="aesthetic-wallpaper-with-flowers (10).jpg"/>
          <p:cNvPicPr preferRelativeResize="0"/>
          <p:nvPr/>
        </p:nvPicPr>
        <p:blipFill rotWithShape="1">
          <a:blip r:embed="rId2">
            <a:alphaModFix amt="90000"/>
          </a:blip>
          <a:srcRect t="768" b="768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title" hasCustomPrompt="1"/>
          </p:nvPr>
        </p:nvSpPr>
        <p:spPr>
          <a:xfrm>
            <a:off x="4590750" y="3630500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6762450" y="4364372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224625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228600" y="954999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 title="2151899122 (1).jpg"/>
          <p:cNvPicPr preferRelativeResize="0"/>
          <p:nvPr/>
        </p:nvPicPr>
        <p:blipFill rotWithShape="1">
          <a:blip r:embed="rId2">
            <a:alphaModFix amt="90000"/>
          </a:blip>
          <a:srcRect l="806" r="806"/>
          <a:stretch/>
        </p:blipFill>
        <p:spPr>
          <a:xfrm rot="-5400000">
            <a:off x="2004526" y="-2004523"/>
            <a:ext cx="5160553" cy="9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457275" y="4357537"/>
            <a:ext cx="34581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, and includes icons, infographics &amp; images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4"/>
              </a:rPr>
              <a:t>Freepik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endParaRPr sz="1000" b="1" u="sng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1852525" y="1400100"/>
            <a:ext cx="54390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32577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2151899132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293600" y="1400175"/>
            <a:ext cx="6556800" cy="23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152400"/>
            <a:ext cx="1065000" cy="6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068950" y="228600"/>
            <a:ext cx="48465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title="aesthetic-wallpaper-with-flowers (2).jpg"/>
          <p:cNvPicPr preferRelativeResize="0"/>
          <p:nvPr/>
        </p:nvPicPr>
        <p:blipFill rotWithShape="1">
          <a:blip r:embed="rId2">
            <a:alphaModFix amt="90000"/>
          </a:blip>
          <a:srcRect r="1487"/>
          <a:stretch/>
        </p:blipFill>
        <p:spPr>
          <a:xfrm rot="5400000" flipH="1">
            <a:off x="1991726" y="-2013048"/>
            <a:ext cx="5160551" cy="916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28600" y="1400175"/>
            <a:ext cx="7704000" cy="3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>
            <a:off x="-6" y="0"/>
            <a:ext cx="9144008" cy="5143501"/>
            <a:chOff x="-6" y="0"/>
            <a:chExt cx="9144008" cy="5143501"/>
          </a:xfrm>
        </p:grpSpPr>
        <p:pic>
          <p:nvPicPr>
            <p:cNvPr id="23" name="Google Shape;23;p5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5" title="FONDO-2.png"/>
            <p:cNvPicPr preferRelativeResize="0"/>
            <p:nvPr/>
          </p:nvPicPr>
          <p:blipFill rotWithShape="1">
            <a:blip r:embed="rId2">
              <a:alphaModFix amt="75000"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 title="soft-focus-floral-composition.jpg"/>
            <p:cNvPicPr preferRelativeResize="0"/>
            <p:nvPr/>
          </p:nvPicPr>
          <p:blipFill rotWithShape="1">
            <a:blip r:embed="rId3">
              <a:alphaModFix amt="90000"/>
            </a:blip>
            <a:srcRect t="19147" b="42373"/>
            <a:stretch/>
          </p:blipFill>
          <p:spPr>
            <a:xfrm>
              <a:off x="-6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28602" y="2571738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400288" y="248323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28602" y="2853437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2400288" y="53002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865700" y="3986725"/>
            <a:ext cx="3049800" cy="97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4343400" cy="12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28600" y="2382300"/>
            <a:ext cx="43434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5657850" y="0"/>
            <a:ext cx="3486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title="2151899134.jpg"/>
          <p:cNvPicPr preferRelativeResize="0"/>
          <p:nvPr/>
        </p:nvPicPr>
        <p:blipFill rotWithShape="1">
          <a:blip r:embed="rId2">
            <a:alphaModFix amt="90000"/>
          </a:blip>
          <a:srcRect b="166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14450" y="1400175"/>
            <a:ext cx="65154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28600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4572001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32577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2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28.png"/><Relationship Id="rId17" Type="http://schemas.openxmlformats.org/officeDocument/2006/relationships/image" Target="../media/image45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27.png"/><Relationship Id="rId5" Type="http://schemas.openxmlformats.org/officeDocument/2006/relationships/image" Target="../media/image37.png"/><Relationship Id="rId15" Type="http://schemas.openxmlformats.org/officeDocument/2006/relationships/image" Target="../media/image43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26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petgrabber@proton.m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pet-grabber/pet-grabber" TargetMode="External"/><Relationship Id="rId4" Type="http://schemas.openxmlformats.org/officeDocument/2006/relationships/hyperlink" Target="https://pet-grabber.web.ap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5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PET</a:t>
            </a:r>
            <a:br>
              <a:rPr lang="en" sz="4500" dirty="0"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4500" dirty="0">
                <a:latin typeface="Parastoo"/>
                <a:ea typeface="Parastoo"/>
                <a:cs typeface="Parastoo"/>
                <a:sym typeface="Parastoo"/>
              </a:rPr>
              <a:t> </a:t>
            </a:r>
            <a:r>
              <a:rPr lang="en" sz="5500" dirty="0"/>
              <a:t>G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R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AB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ER</a:t>
            </a:r>
            <a:endParaRPr sz="5500"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761100" y="3998127"/>
            <a:ext cx="6654900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Ciulică</a:t>
            </a:r>
            <a:r>
              <a:rPr lang="en-US" dirty="0"/>
              <a:t> David </a:t>
            </a:r>
            <a:r>
              <a:rPr lang="en-US" dirty="0" err="1"/>
              <a:t>și</a:t>
            </a:r>
            <a:r>
              <a:rPr lang="en-US" dirty="0"/>
              <a:t> Croitoru Cristian * </a:t>
            </a:r>
            <a:r>
              <a:rPr lang="en-US" dirty="0" err="1"/>
              <a:t>Clasa</a:t>
            </a:r>
            <a:r>
              <a:rPr lang="en-US" dirty="0"/>
              <a:t> a X-a B </a:t>
            </a:r>
            <a:endParaRPr dirty="0"/>
          </a:p>
        </p:txBody>
      </p:sp>
      <p:sp>
        <p:nvSpPr>
          <p:cNvPr id="142" name="Google Shape;142;p27"/>
          <p:cNvSpPr txBox="1"/>
          <p:nvPr/>
        </p:nvSpPr>
        <p:spPr>
          <a:xfrm>
            <a:off x="22860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785025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144" name="Google Shape;144;p27"/>
          <p:cNvGrpSpPr/>
          <p:nvPr/>
        </p:nvGrpSpPr>
        <p:grpSpPr>
          <a:xfrm>
            <a:off x="2400298" y="304810"/>
            <a:ext cx="538088" cy="218361"/>
            <a:chOff x="2122773" y="4690110"/>
            <a:chExt cx="538088" cy="218361"/>
          </a:xfrm>
        </p:grpSpPr>
        <p:sp>
          <p:nvSpPr>
            <p:cNvPr id="145" name="Google Shape;145;p27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7">
            <a:hlinkClick r:id="" action="ppaction://hlinkshowjump?jump=nextslide"/>
          </p:cNvPr>
          <p:cNvSpPr/>
          <p:nvPr/>
        </p:nvSpPr>
        <p:spPr>
          <a:xfrm rot="-5400000" flipH="1">
            <a:off x="1314078" y="4637032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210646" y="417150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Live streaming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1660353" y="169951"/>
            <a:ext cx="3918215" cy="95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meu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implementează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server web care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transmite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live stream de la Pi Camera,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permițând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vizualizarea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în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browser pe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rețeaua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locală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10645" y="1349025"/>
            <a:ext cx="123715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Cloudflare Tunnel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660356" y="1178025"/>
            <a:ext cx="3918212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Un tunel Cloudflare publică în mod securizat acest stream pe internet, fără a deschide porturi în rețea și oferă un link public.	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10647" y="2280900"/>
            <a:ext cx="123715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Site-ul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1660353" y="2109900"/>
            <a:ext cx="3918207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Site-ul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găzduit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Hosting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accesul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stream-ul de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cameră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controale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securizat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Authentication.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210645" y="3205447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Baza de date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1660353" y="2869426"/>
            <a:ext cx="3918206" cy="94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Utilizatorii mă pot controla pe site, iar controalele sunt stocate într-o bază de date Firebase Realtime Database, actualizată în timp real.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43" name="Google Shape;343;p37"/>
          <p:cNvCxnSpPr>
            <a:cxnSpLocks/>
            <a:stCxn id="335" idx="3"/>
            <a:endCxn id="337" idx="3"/>
          </p:cNvCxnSpPr>
          <p:nvPr/>
        </p:nvCxnSpPr>
        <p:spPr>
          <a:xfrm>
            <a:off x="1447804" y="605700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4" name="Google Shape;344;p37"/>
          <p:cNvCxnSpPr>
            <a:cxnSpLocks/>
            <a:stCxn id="337" idx="3"/>
            <a:endCxn id="339" idx="3"/>
          </p:cNvCxnSpPr>
          <p:nvPr/>
        </p:nvCxnSpPr>
        <p:spPr>
          <a:xfrm>
            <a:off x="1447804" y="153757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345" name="Google Shape;345;p37"/>
          <p:cNvCxnSpPr>
            <a:cxnSpLocks/>
            <a:stCxn id="339" idx="3"/>
            <a:endCxn id="341" idx="3"/>
          </p:cNvCxnSpPr>
          <p:nvPr/>
        </p:nvCxnSpPr>
        <p:spPr>
          <a:xfrm flipH="1">
            <a:off x="1447803" y="2469450"/>
            <a:ext cx="1" cy="9245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6" name="Google Shape;346;p37"/>
          <p:cNvCxnSpPr>
            <a:cxnSpLocks/>
            <a:stCxn id="335" idx="3"/>
          </p:cNvCxnSpPr>
          <p:nvPr/>
        </p:nvCxnSpPr>
        <p:spPr>
          <a:xfrm flipV="1">
            <a:off x="1447804" y="-268200"/>
            <a:ext cx="0" cy="87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47" name="Google Shape;347;p37"/>
          <p:cNvCxnSpPr>
            <a:cxnSpLocks/>
            <a:stCxn id="341" idx="3"/>
          </p:cNvCxnSpPr>
          <p:nvPr/>
        </p:nvCxnSpPr>
        <p:spPr>
          <a:xfrm>
            <a:off x="1447803" y="3393997"/>
            <a:ext cx="0" cy="208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8" name="Google Shape;348;p37">
            <a:hlinkClick r:id="" action="ppaction://hlinkshowjump?jump=nextslide"/>
          </p:cNvPr>
          <p:cNvSpPr/>
          <p:nvPr/>
        </p:nvSpPr>
        <p:spPr>
          <a:xfrm>
            <a:off x="8698855" y="3621170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7"/>
          <p:cNvGrpSpPr/>
          <p:nvPr/>
        </p:nvGrpSpPr>
        <p:grpSpPr>
          <a:xfrm flipH="1">
            <a:off x="7287014" y="350760"/>
            <a:ext cx="542531" cy="174546"/>
            <a:chOff x="-2558774" y="-104956"/>
            <a:chExt cx="542531" cy="174546"/>
          </a:xfrm>
        </p:grpSpPr>
        <p:sp>
          <p:nvSpPr>
            <p:cNvPr id="350" name="Google Shape;350;p37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341;p37">
            <a:extLst>
              <a:ext uri="{FF2B5EF4-FFF2-40B4-BE49-F238E27FC236}">
                <a16:creationId xmlns:a16="http://schemas.microsoft.com/office/drawing/2014/main" id="{FA70D623-364A-4B9F-382F-69BFAB3B3AA2}"/>
              </a:ext>
            </a:extLst>
          </p:cNvPr>
          <p:cNvSpPr txBox="1"/>
          <p:nvPr/>
        </p:nvSpPr>
        <p:spPr>
          <a:xfrm>
            <a:off x="176213" y="4089301"/>
            <a:ext cx="131267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Observarea</a:t>
            </a: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schimbărilor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7" name="Google Shape;342;p37">
            <a:extLst>
              <a:ext uri="{FF2B5EF4-FFF2-40B4-BE49-F238E27FC236}">
                <a16:creationId xmlns:a16="http://schemas.microsoft.com/office/drawing/2014/main" id="{FE33A730-516C-284A-343D-E9E53D6F5463}"/>
              </a:ext>
            </a:extLst>
          </p:cNvPr>
          <p:cNvSpPr txBox="1"/>
          <p:nvPr/>
        </p:nvSpPr>
        <p:spPr>
          <a:xfrm>
            <a:off x="1660353" y="3918301"/>
            <a:ext cx="3918206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monitorează baza de date și, când detectează schimbări, trimite controloalele la Arduino care mă dirijează.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9" name="Google Shape;344;p37">
            <a:extLst>
              <a:ext uri="{FF2B5EF4-FFF2-40B4-BE49-F238E27FC236}">
                <a16:creationId xmlns:a16="http://schemas.microsoft.com/office/drawing/2014/main" id="{301B881B-5375-7C62-539D-B8B917D2982F}"/>
              </a:ext>
            </a:extLst>
          </p:cNvPr>
          <p:cNvCxnSpPr>
            <a:cxnSpLocks/>
          </p:cNvCxnSpPr>
          <p:nvPr/>
        </p:nvCxnSpPr>
        <p:spPr>
          <a:xfrm>
            <a:off x="1447803" y="340132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30" name="Google Shape;380;p39">
            <a:extLst>
              <a:ext uri="{FF2B5EF4-FFF2-40B4-BE49-F238E27FC236}">
                <a16:creationId xmlns:a16="http://schemas.microsoft.com/office/drawing/2014/main" id="{DD554727-9FCB-B4A1-58D0-554A7A8FC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0775" y="4232666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/>
              <a:t>SOFTWARE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D72FF-5DCA-0881-DFEA-BCB0C790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251" y="2038031"/>
            <a:ext cx="2826447" cy="644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4E4C51-DE9D-206F-5431-E558219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407" y="2869426"/>
            <a:ext cx="2159055" cy="11103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1EC088-0E01-6947-321F-A63EE7F8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18" y="1593847"/>
            <a:ext cx="3560778" cy="34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F1D09-07DE-A67A-F012-8AFFF2EAA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617" y="66345"/>
            <a:ext cx="1297531" cy="13708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4572000" y="4232666"/>
            <a:ext cx="4412175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Iată cum mă controlezi!</a:t>
            </a:r>
            <a:endParaRPr sz="2800" dirty="0"/>
          </a:p>
        </p:txBody>
      </p:sp>
      <p:pic>
        <p:nvPicPr>
          <p:cNvPr id="2" name="Picture 1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BA4851D1-B366-0E6F-87E4-073D5031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46" y="3183089"/>
            <a:ext cx="1561079" cy="1002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AD2C9C-BE3E-C82A-7D2F-887493264211}"/>
              </a:ext>
            </a:extLst>
          </p:cNvPr>
          <p:cNvSpPr txBox="1"/>
          <p:nvPr/>
        </p:nvSpPr>
        <p:spPr>
          <a:xfrm>
            <a:off x="2449896" y="4167376"/>
            <a:ext cx="181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Raspberry Pi cu server web</a:t>
            </a:r>
          </a:p>
          <a:p>
            <a:r>
              <a:rPr lang="en-US" sz="1200" dirty="0">
                <a:latin typeface="Pixelify Sans" panose="020B0604020202020204" charset="0"/>
              </a:rPr>
              <a:t>pe </a:t>
            </a:r>
            <a:r>
              <a:rPr lang="en-US" sz="1200" dirty="0">
                <a:latin typeface="Consolas" panose="020B0609020204030204" pitchFamily="49" charset="0"/>
              </a:rPr>
              <a:t>localhost:5000</a:t>
            </a:r>
            <a:endParaRPr lang="en-GB" sz="12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9070CC-EC6F-0F34-DDF3-A6A2A4D4DB29}"/>
              </a:ext>
            </a:extLst>
          </p:cNvPr>
          <p:cNvCxnSpPr>
            <a:cxnSpLocks/>
          </p:cNvCxnSpPr>
          <p:nvPr/>
        </p:nvCxnSpPr>
        <p:spPr>
          <a:xfrm flipH="1" flipV="1">
            <a:off x="2525258" y="1821056"/>
            <a:ext cx="165635" cy="13446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A0F819-D42A-32CE-FC15-94034CC454EC}"/>
              </a:ext>
            </a:extLst>
          </p:cNvPr>
          <p:cNvSpPr txBox="1"/>
          <p:nvPr/>
        </p:nvSpPr>
        <p:spPr>
          <a:xfrm rot="4987129">
            <a:off x="1325905" y="2481635"/>
            <a:ext cx="199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Cloudflare Tunnel </a:t>
            </a:r>
          </a:p>
          <a:p>
            <a:r>
              <a:rPr lang="en-US" sz="1200" dirty="0">
                <a:latin typeface="Pixelify Sans" panose="020B0604020202020204" charset="0"/>
              </a:rPr>
              <a:t>(</a:t>
            </a:r>
            <a:r>
              <a:rPr lang="en-US" sz="1200" dirty="0" err="1">
                <a:latin typeface="Pixelify Sans" panose="020B0604020202020204" charset="0"/>
              </a:rPr>
              <a:t>conexiune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securizată</a:t>
            </a:r>
            <a:r>
              <a:rPr lang="en-US" sz="1200" dirty="0">
                <a:latin typeface="Pixelify Sans" panose="020B0604020202020204" charset="0"/>
              </a:rPr>
              <a:t>)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19" name="Picture 18" descr="A logo with a cloud in the middle">
            <a:extLst>
              <a:ext uri="{FF2B5EF4-FFF2-40B4-BE49-F238E27FC236}">
                <a16:creationId xmlns:a16="http://schemas.microsoft.com/office/drawing/2014/main" id="{744217D1-0F19-BAC2-BAB7-95DBEF34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483" y="659309"/>
            <a:ext cx="1491072" cy="4927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E27AC-F3AF-13CB-8C4E-805A8A4A0DFA}"/>
              </a:ext>
            </a:extLst>
          </p:cNvPr>
          <p:cNvSpPr txBox="1"/>
          <p:nvPr/>
        </p:nvSpPr>
        <p:spPr>
          <a:xfrm>
            <a:off x="2039014" y="1152062"/>
            <a:ext cx="165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Server Cloudflare</a:t>
            </a:r>
          </a:p>
          <a:p>
            <a:pPr algn="ctr"/>
            <a:r>
              <a:rPr lang="en-GB" sz="1200" dirty="0">
                <a:latin typeface="Pixelify Sans" panose="020B0604020202020204" charset="0"/>
              </a:rPr>
              <a:t>cu </a:t>
            </a:r>
            <a:r>
              <a:rPr lang="en-GB" sz="1200" dirty="0" err="1">
                <a:latin typeface="Pixelify Sans" panose="020B0604020202020204" charset="0"/>
              </a:rPr>
              <a:t>streamul</a:t>
            </a:r>
            <a:r>
              <a:rPr lang="en-GB" sz="1200" dirty="0">
                <a:latin typeface="Pixelify Sans" panose="020B0604020202020204" charset="0"/>
              </a:rPr>
              <a:t>, </a:t>
            </a:r>
            <a:r>
              <a:rPr lang="en-GB" sz="1200" dirty="0" err="1">
                <a:latin typeface="Pixelify Sans" panose="020B0604020202020204" charset="0"/>
              </a:rPr>
              <a:t>accesibil</a:t>
            </a:r>
            <a:r>
              <a:rPr lang="en-GB" sz="1200" dirty="0">
                <a:latin typeface="Pixelify Sans" panose="020B0604020202020204" charset="0"/>
              </a:rPr>
              <a:t> </a:t>
            </a:r>
            <a:r>
              <a:rPr lang="en-GB" sz="1200" dirty="0" err="1">
                <a:latin typeface="Pixelify Sans" panose="020B0604020202020204" charset="0"/>
              </a:rPr>
              <a:t>prin</a:t>
            </a:r>
            <a:r>
              <a:rPr lang="en-GB" sz="1200" dirty="0">
                <a:latin typeface="Pixelify Sans" panose="020B0604020202020204" charset="0"/>
              </a:rPr>
              <a:t> URL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291326-1B8E-EB10-2495-10E370CA585A}"/>
              </a:ext>
            </a:extLst>
          </p:cNvPr>
          <p:cNvCxnSpPr>
            <a:cxnSpLocks/>
          </p:cNvCxnSpPr>
          <p:nvPr/>
        </p:nvCxnSpPr>
        <p:spPr>
          <a:xfrm>
            <a:off x="5694379" y="1695140"/>
            <a:ext cx="552446" cy="11423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8FE635B-2385-5694-BC1D-C076C86FA82D}"/>
              </a:ext>
            </a:extLst>
          </p:cNvPr>
          <p:cNvGrpSpPr/>
          <p:nvPr/>
        </p:nvGrpSpPr>
        <p:grpSpPr>
          <a:xfrm>
            <a:off x="6025067" y="2933291"/>
            <a:ext cx="2355418" cy="1083920"/>
            <a:chOff x="6488074" y="2994807"/>
            <a:chExt cx="2355418" cy="108392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C6A48C-37D2-8C71-8B60-E199ECECF79F}"/>
                </a:ext>
              </a:extLst>
            </p:cNvPr>
            <p:cNvSpPr txBox="1"/>
            <p:nvPr/>
          </p:nvSpPr>
          <p:spPr>
            <a:xfrm>
              <a:off x="6651943" y="2994807"/>
              <a:ext cx="2027681" cy="830997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"commands": {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"brat": 90,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cleste</a:t>
              </a:r>
              <a:r>
                <a:rPr lang="en-US" sz="800" dirty="0">
                  <a:latin typeface="Consolas" panose="020B0609020204030204" pitchFamily="49" charset="0"/>
                </a:rPr>
                <a:t>": false,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directie</a:t>
              </a:r>
              <a:r>
                <a:rPr lang="en-US" sz="800" dirty="0">
                  <a:latin typeface="Consolas" panose="020B0609020204030204" pitchFamily="49" charset="0"/>
                </a:rPr>
                <a:t>": "stop",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umar</a:t>
              </a:r>
              <a:r>
                <a:rPr lang="en-US" sz="800" dirty="0">
                  <a:latin typeface="Consolas" panose="020B0609020204030204" pitchFamily="49" charset="0"/>
                </a:rPr>
                <a:t>": 114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06E8A-AEAE-AE98-00CD-CF6104263D21}"/>
                </a:ext>
              </a:extLst>
            </p:cNvPr>
            <p:cNvSpPr txBox="1"/>
            <p:nvPr/>
          </p:nvSpPr>
          <p:spPr>
            <a:xfrm>
              <a:off x="6488074" y="3801728"/>
              <a:ext cx="2355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Realtime Database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F820A1F-90CC-284A-FF36-8F11C9118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1302" y="3089133"/>
              <a:ext cx="628322" cy="618269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8177A7D-F828-8D3C-4520-00006CEAA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81" y="847250"/>
            <a:ext cx="713826" cy="69552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9D646C-0BC9-1D7C-0281-AB05335DC0FA}"/>
              </a:ext>
            </a:extLst>
          </p:cNvPr>
          <p:cNvCxnSpPr>
            <a:cxnSpLocks/>
          </p:cNvCxnSpPr>
          <p:nvPr/>
        </p:nvCxnSpPr>
        <p:spPr>
          <a:xfrm flipV="1">
            <a:off x="3979163" y="3355992"/>
            <a:ext cx="2158598" cy="1192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A raspberry logo with green leaves&#10;&#10;AI-generated content may be incorrect.">
            <a:extLst>
              <a:ext uri="{FF2B5EF4-FFF2-40B4-BE49-F238E27FC236}">
                <a16:creationId xmlns:a16="http://schemas.microsoft.com/office/drawing/2014/main" id="{CDD15725-E62D-0CD7-4AF2-8A4608D2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723" y="4222966"/>
            <a:ext cx="437173" cy="558488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EDF8D8DD-D774-2B6F-6CEE-C67CC07BF98E}"/>
              </a:ext>
            </a:extLst>
          </p:cNvPr>
          <p:cNvSpPr txBox="1"/>
          <p:nvPr/>
        </p:nvSpPr>
        <p:spPr>
          <a:xfrm rot="21401995">
            <a:off x="3885681" y="2973224"/>
            <a:ext cx="2240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Monitorizează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acutalizările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bazei</a:t>
            </a:r>
            <a:r>
              <a:rPr lang="en-US" sz="1200" dirty="0">
                <a:latin typeface="Pixelify Sans" panose="020B0604020202020204" charset="0"/>
              </a:rPr>
              <a:t> de date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5F567D1D-FA00-EDC6-290D-E1B590FEDB0D}"/>
              </a:ext>
            </a:extLst>
          </p:cNvPr>
          <p:cNvCxnSpPr>
            <a:cxnSpLocks/>
          </p:cNvCxnSpPr>
          <p:nvPr/>
        </p:nvCxnSpPr>
        <p:spPr>
          <a:xfrm flipH="1">
            <a:off x="3979163" y="3507558"/>
            <a:ext cx="2100843" cy="1303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597FE1A4-50DD-93F8-6F4D-04CF288B2A82}"/>
              </a:ext>
            </a:extLst>
          </p:cNvPr>
          <p:cNvSpPr txBox="1"/>
          <p:nvPr/>
        </p:nvSpPr>
        <p:spPr>
          <a:xfrm rot="21375664">
            <a:off x="3861898" y="3619948"/>
            <a:ext cx="225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actualizate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37" name="Picture 3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7B61E0B-3E43-CAF3-CBCB-5F991A2C9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125" y="2326863"/>
            <a:ext cx="413788" cy="413788"/>
          </a:xfrm>
          <a:prstGeom prst="rect">
            <a:avLst/>
          </a:prstGeom>
        </p:spPr>
      </p:pic>
      <p:grpSp>
        <p:nvGrpSpPr>
          <p:cNvPr id="352" name="Group 351">
            <a:extLst>
              <a:ext uri="{FF2B5EF4-FFF2-40B4-BE49-F238E27FC236}">
                <a16:creationId xmlns:a16="http://schemas.microsoft.com/office/drawing/2014/main" id="{D52CCCDF-0D60-6D83-40C2-D6C999E96016}"/>
              </a:ext>
            </a:extLst>
          </p:cNvPr>
          <p:cNvGrpSpPr/>
          <p:nvPr/>
        </p:nvGrpSpPr>
        <p:grpSpPr>
          <a:xfrm>
            <a:off x="5363692" y="108008"/>
            <a:ext cx="3362688" cy="2440715"/>
            <a:chOff x="5033005" y="93493"/>
            <a:chExt cx="3362688" cy="244071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911A32-8790-D002-9420-20A4E8EBF7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3986" y="739930"/>
              <a:ext cx="128301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84A8206-58E2-67B9-E614-536499F5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69848" y="117241"/>
              <a:ext cx="691958" cy="1501351"/>
            </a:xfrm>
            <a:prstGeom prst="rect">
              <a:avLst/>
            </a:prstGeom>
          </p:spPr>
        </p:pic>
        <p:pic>
          <p:nvPicPr>
            <p:cNvPr id="26" name="Picture 25" descr="A logo with a black background&#10;&#10;AI-generated content may be incorrect.">
              <a:extLst>
                <a:ext uri="{FF2B5EF4-FFF2-40B4-BE49-F238E27FC236}">
                  <a16:creationId xmlns:a16="http://schemas.microsoft.com/office/drawing/2014/main" id="{0079E7B4-F1AD-C9DE-ED79-15D960BC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77080" y="1454176"/>
              <a:ext cx="1402428" cy="7888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4FBEF6-BB83-2CEF-45AC-BCF97DD061CB}"/>
                </a:ext>
              </a:extLst>
            </p:cNvPr>
            <p:cNvSpPr txBox="1"/>
            <p:nvPr/>
          </p:nvSpPr>
          <p:spPr>
            <a:xfrm>
              <a:off x="6745374" y="2058390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Site </a:t>
              </a:r>
              <a:r>
                <a:rPr lang="en-US" sz="1200" dirty="0" err="1">
                  <a:latin typeface="Pixelify Sans" panose="020B0604020202020204" charset="0"/>
                </a:rPr>
                <a:t>găzduit</a:t>
              </a:r>
              <a:r>
                <a:rPr lang="en-US" sz="1200" dirty="0">
                  <a:latin typeface="Pixelify Sans" panose="020B0604020202020204" charset="0"/>
                </a:rPr>
                <a:t> pe Firebase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03DD5C2-91B0-B534-6610-5ED75E5E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80006" y="933410"/>
              <a:ext cx="730967" cy="160079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C8F63E-4EE2-AA9E-6D2C-5D0256A72C47}"/>
                </a:ext>
              </a:extLst>
            </p:cNvPr>
            <p:cNvSpPr txBox="1"/>
            <p:nvPr/>
          </p:nvSpPr>
          <p:spPr>
            <a:xfrm>
              <a:off x="5606953" y="93493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Authentication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429DB9B-1A13-2259-7A47-A6EB4B2E4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33005" y="98607"/>
              <a:ext cx="661375" cy="1444583"/>
            </a:xfrm>
            <a:prstGeom prst="rect">
              <a:avLst/>
            </a:prstGeom>
          </p:spPr>
        </p:pic>
        <p:pic>
          <p:nvPicPr>
            <p:cNvPr id="339" name="Picture 338" descr="A black and white image of a person's head&#10;&#10;AI-generated content may be incorrect.">
              <a:extLst>
                <a:ext uri="{FF2B5EF4-FFF2-40B4-BE49-F238E27FC236}">
                  <a16:creationId xmlns:a16="http://schemas.microsoft.com/office/drawing/2014/main" id="{DB16F4CF-924F-F719-F724-05862EFA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245850" y="527607"/>
              <a:ext cx="399281" cy="399281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F87345B5-2E60-7A67-236B-4B694EE7A4F5}"/>
              </a:ext>
            </a:extLst>
          </p:cNvPr>
          <p:cNvSpPr txBox="1"/>
          <p:nvPr/>
        </p:nvSpPr>
        <p:spPr>
          <a:xfrm rot="3932436">
            <a:off x="5235319" y="2443363"/>
            <a:ext cx="199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Pixelify Sans" panose="020B0604020202020204" charset="0"/>
              </a:rPr>
              <a:t>Controalele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925B7C02-FB21-7910-0616-473A34F39E5A}"/>
              </a:ext>
            </a:extLst>
          </p:cNvPr>
          <p:cNvCxnSpPr>
            <a:cxnSpLocks/>
          </p:cNvCxnSpPr>
          <p:nvPr/>
        </p:nvCxnSpPr>
        <p:spPr>
          <a:xfrm flipV="1">
            <a:off x="3778972" y="741762"/>
            <a:ext cx="1488466" cy="3917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90FB089C-B1EB-4103-CFEA-B6BAE6A61BC5}"/>
              </a:ext>
            </a:extLst>
          </p:cNvPr>
          <p:cNvSpPr txBox="1"/>
          <p:nvPr/>
        </p:nvSpPr>
        <p:spPr>
          <a:xfrm rot="20696117">
            <a:off x="3615856" y="686494"/>
            <a:ext cx="165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Stream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5ABE71F1-5CD9-561A-336B-25B723F9E49E}"/>
              </a:ext>
            </a:extLst>
          </p:cNvPr>
          <p:cNvCxnSpPr>
            <a:cxnSpLocks/>
          </p:cNvCxnSpPr>
          <p:nvPr/>
        </p:nvCxnSpPr>
        <p:spPr>
          <a:xfrm flipH="1">
            <a:off x="1553064" y="3922248"/>
            <a:ext cx="925594" cy="462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C3464009-856D-7BDE-EECC-6B39AA46CB9F}"/>
              </a:ext>
            </a:extLst>
          </p:cNvPr>
          <p:cNvSpPr txBox="1"/>
          <p:nvPr/>
        </p:nvSpPr>
        <p:spPr>
          <a:xfrm>
            <a:off x="1488269" y="3671479"/>
            <a:ext cx="113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72" name="Picture 37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F34C206-F4FC-9FC1-A5BD-08C4D4ACD0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7666" y="3264395"/>
            <a:ext cx="1274335" cy="988104"/>
          </a:xfrm>
          <a:prstGeom prst="rect">
            <a:avLst/>
          </a:prstGeom>
        </p:spPr>
      </p:pic>
      <p:pic>
        <p:nvPicPr>
          <p:cNvPr id="377" name="Picture 376" descr="A blue and black logo&#10;&#10;AI-generated content may be incorrect.">
            <a:extLst>
              <a:ext uri="{FF2B5EF4-FFF2-40B4-BE49-F238E27FC236}">
                <a16:creationId xmlns:a16="http://schemas.microsoft.com/office/drawing/2014/main" id="{5FCEDF04-0C0D-A30A-B5AE-816C984CC6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7531" y="4315433"/>
            <a:ext cx="514603" cy="350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028F28-D468-CD19-AD80-6E2CCC2CB1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07818" y="536031"/>
            <a:ext cx="755609" cy="7556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8118456" cy="12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dirty="0"/>
              <a:t>ERSPECTIVE DE </a:t>
            </a:r>
            <a:r>
              <a:rPr lang="en" dirty="0">
                <a:latin typeface="Luxurious Script"/>
                <a:sym typeface="Luxurious Script"/>
              </a:rPr>
              <a:t>V </a:t>
            </a:r>
            <a:r>
              <a:rPr lang="en" dirty="0"/>
              <a:t>IITOR 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795175" y="228599"/>
            <a:ext cx="8120700" cy="382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Din </a:t>
            </a:r>
            <a:r>
              <a:rPr lang="en-US" sz="1400" dirty="0" err="1"/>
              <a:t>păcate</a:t>
            </a:r>
            <a:r>
              <a:rPr lang="en-US" sz="1400" dirty="0"/>
              <a:t>, sunt </a:t>
            </a:r>
            <a:r>
              <a:rPr lang="en-US" sz="1400" dirty="0" err="1"/>
              <a:t>încă</a:t>
            </a:r>
            <a:r>
              <a:rPr lang="en-US" sz="1400" dirty="0"/>
              <a:t> la </a:t>
            </a:r>
            <a:r>
              <a:rPr lang="en-US" sz="1400" dirty="0" err="1"/>
              <a:t>început</a:t>
            </a:r>
            <a:r>
              <a:rPr lang="en-US" sz="1400" dirty="0"/>
              <a:t> de drum… Dar </a:t>
            </a:r>
            <a:r>
              <a:rPr lang="en-US" sz="1400" dirty="0" err="1"/>
              <a:t>fără</a:t>
            </a:r>
            <a:r>
              <a:rPr lang="en-US" sz="1400" dirty="0"/>
              <a:t> </a:t>
            </a:r>
            <a:r>
              <a:rPr lang="en-US" sz="1400" dirty="0" err="1"/>
              <a:t>nicio</a:t>
            </a:r>
            <a:r>
              <a:rPr lang="en-US" sz="1400" dirty="0"/>
              <a:t> </a:t>
            </a:r>
            <a:r>
              <a:rPr lang="en-US" sz="1400" dirty="0" err="1"/>
              <a:t>grijă</a:t>
            </a:r>
            <a:r>
              <a:rPr lang="en-US" sz="1400" dirty="0"/>
              <a:t>, </a:t>
            </a:r>
            <a:r>
              <a:rPr lang="en-US" sz="1400" dirty="0" err="1"/>
              <a:t>creatorii</a:t>
            </a:r>
            <a:r>
              <a:rPr lang="en-US" sz="1400" dirty="0"/>
              <a:t> </a:t>
            </a:r>
            <a:r>
              <a:rPr lang="en-US" sz="1400" dirty="0" err="1"/>
              <a:t>mei</a:t>
            </a:r>
            <a:r>
              <a:rPr lang="en-US" sz="1400" dirty="0"/>
              <a:t> sunt </a:t>
            </a:r>
            <a:r>
              <a:rPr lang="en-US" sz="1400" dirty="0" err="1"/>
              <a:t>mereu</a:t>
            </a:r>
            <a:r>
              <a:rPr lang="en-US" sz="1400" dirty="0"/>
              <a:t> </a:t>
            </a:r>
            <a:r>
              <a:rPr lang="en-US" sz="1400" dirty="0" err="1"/>
              <a:t>pregătiți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mă</a:t>
            </a:r>
            <a:r>
              <a:rPr lang="en-US" sz="1400" dirty="0"/>
              <a:t> </a:t>
            </a:r>
            <a:r>
              <a:rPr lang="en-US" sz="1400" dirty="0" err="1"/>
              <a:t>îmbunătățească</a:t>
            </a:r>
            <a:r>
              <a:rPr lang="en-US" sz="1400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viitorul</a:t>
            </a:r>
            <a:r>
              <a:rPr lang="en-US" sz="1400" dirty="0"/>
              <a:t> </a:t>
            </a:r>
            <a:r>
              <a:rPr lang="en-US" sz="1400" dirty="0" err="1"/>
              <a:t>apropiat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accent3"/>
                </a:solidFill>
              </a:rPr>
              <a:t>voi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avea</a:t>
            </a:r>
            <a:r>
              <a:rPr lang="en-US" sz="1400" dirty="0">
                <a:solidFill>
                  <a:schemeClr val="accent3"/>
                </a:solidFill>
              </a:rPr>
              <a:t> un </a:t>
            </a:r>
            <a:r>
              <a:rPr lang="en-US" sz="1400" dirty="0" err="1">
                <a:solidFill>
                  <a:schemeClr val="accent3"/>
                </a:solidFill>
              </a:rPr>
              <a:t>braț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avansat</a:t>
            </a:r>
            <a:r>
              <a:rPr lang="en-US" sz="1400" dirty="0">
                <a:solidFill>
                  <a:schemeClr val="accent3"/>
                </a:solidFill>
              </a:rPr>
              <a:t>, cu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multe</a:t>
            </a:r>
            <a:r>
              <a:rPr lang="en-US" sz="1400" dirty="0">
                <a:solidFill>
                  <a:schemeClr val="accent3"/>
                </a:solidFill>
              </a:rPr>
              <a:t> grade de libertate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un control </a:t>
            </a:r>
            <a:r>
              <a:rPr lang="en-US" sz="1400" dirty="0" err="1">
                <a:solidFill>
                  <a:schemeClr val="tx1"/>
                </a:solidFill>
              </a:rPr>
              <a:t>delicat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/>
            <a:r>
              <a:rPr lang="en-US" sz="1400" dirty="0" err="1">
                <a:solidFill>
                  <a:schemeClr val="tx1"/>
                </a:solidFill>
              </a:rPr>
              <a:t>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curând</a:t>
            </a:r>
            <a:r>
              <a:rPr lang="en-US" sz="1400" dirty="0"/>
              <a:t>…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accent3"/>
                </a:solidFill>
              </a:rPr>
              <a:t>o </a:t>
            </a:r>
            <a:r>
              <a:rPr lang="en-US" sz="1400" dirty="0" err="1">
                <a:solidFill>
                  <a:schemeClr val="accent3"/>
                </a:solidFill>
              </a:rPr>
              <a:t>să</a:t>
            </a:r>
            <a:r>
              <a:rPr lang="en-US" sz="1400" dirty="0">
                <a:solidFill>
                  <a:schemeClr val="accent3"/>
                </a:solidFill>
              </a:rPr>
              <a:t> am </a:t>
            </a:r>
            <a:r>
              <a:rPr lang="en-US" sz="1400" dirty="0" err="1">
                <a:solidFill>
                  <a:schemeClr val="accent3"/>
                </a:solidFill>
              </a:rPr>
              <a:t>mintea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proprie</a:t>
            </a:r>
            <a:r>
              <a:rPr lang="en-US" sz="1400" dirty="0">
                <a:solidFill>
                  <a:schemeClr val="accent3"/>
                </a:solidFill>
              </a:rPr>
              <a:t> (AI)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nu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nevoit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ghidat</a:t>
            </a:r>
            <a:r>
              <a:rPr lang="en-US" sz="1400" dirty="0">
                <a:solidFill>
                  <a:schemeClr val="tx1"/>
                </a:solidFill>
              </a:rPr>
              <a:t> de tine!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De </a:t>
            </a:r>
            <a:r>
              <a:rPr lang="en-US" sz="1400" dirty="0" err="1">
                <a:solidFill>
                  <a:schemeClr val="tx1"/>
                </a:solidFill>
              </a:rPr>
              <a:t>asemenea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</a:t>
            </a:r>
            <a:r>
              <a:rPr lang="en-US" sz="1400" dirty="0" err="1">
                <a:solidFill>
                  <a:schemeClr val="accent3"/>
                </a:solidFill>
              </a:rPr>
              <a:t>materiale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componentele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bune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a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rezistent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chiar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în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condiții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dificile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cleștele</a:t>
            </a:r>
            <a:r>
              <a:rPr lang="en-US" sz="1400" dirty="0">
                <a:solidFill>
                  <a:schemeClr val="tx1"/>
                </a:solidFill>
              </a:rPr>
              <a:t> meu </a:t>
            </a:r>
            <a:r>
              <a:rPr lang="en-US" sz="1400" dirty="0" err="1">
                <a:solidFill>
                  <a:schemeClr val="tx1"/>
                </a:solidFill>
              </a:rPr>
              <a:t>va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PLA (</a:t>
            </a:r>
            <a:r>
              <a:rPr lang="en-US" sz="1400" dirty="0" err="1">
                <a:solidFill>
                  <a:schemeClr val="tx1"/>
                </a:solidFill>
              </a:rPr>
              <a:t>biodegrabail</a:t>
            </a:r>
            <a:r>
              <a:rPr lang="en-US" sz="1400" dirty="0">
                <a:solidFill>
                  <a:schemeClr val="tx1"/>
                </a:solidFill>
              </a:rPr>
              <a:t>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roțile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vor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stabilitate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50" name="Google Shape;250;p32"/>
          <p:cNvGrpSpPr/>
          <p:nvPr/>
        </p:nvGrpSpPr>
        <p:grpSpPr>
          <a:xfrm>
            <a:off x="329221" y="342888"/>
            <a:ext cx="232913" cy="196466"/>
            <a:chOff x="5310296" y="3165463"/>
            <a:chExt cx="232913" cy="196466"/>
          </a:xfrm>
        </p:grpSpPr>
        <p:sp>
          <p:nvSpPr>
            <p:cNvPr id="251" name="Google Shape;251;p32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32"/>
          <p:cNvGrpSpPr/>
          <p:nvPr/>
        </p:nvGrpSpPr>
        <p:grpSpPr>
          <a:xfrm flipH="1">
            <a:off x="8258564" y="3568769"/>
            <a:ext cx="542531" cy="174546"/>
            <a:chOff x="-2558774" y="-104956"/>
            <a:chExt cx="542531" cy="174546"/>
          </a:xfrm>
        </p:grpSpPr>
        <p:sp>
          <p:nvSpPr>
            <p:cNvPr id="254" name="Google Shape;254;p32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Two men sitting on a couch&#10;&#10;AI-generated content may be incorrect.">
            <a:extLst>
              <a:ext uri="{FF2B5EF4-FFF2-40B4-BE49-F238E27FC236}">
                <a16:creationId xmlns:a16="http://schemas.microsoft.com/office/drawing/2014/main" id="{4ED5E219-CCEA-7E94-1075-431FE7E5B0E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405" b="34844"/>
          <a:stretch>
            <a:fillRect/>
          </a:stretch>
        </p:blipFill>
        <p:spPr>
          <a:xfrm>
            <a:off x="0" y="-47625"/>
            <a:ext cx="9144000" cy="5238750"/>
          </a:xfrm>
        </p:spPr>
      </p:pic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5797400" y="3740859"/>
            <a:ext cx="32577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Pixelify Sans" panose="020B0604020202020204" charset="0"/>
                <a:ea typeface="Space Mono"/>
                <a:cs typeface="Space Mono"/>
                <a:sym typeface="Space Mono"/>
              </a:rPr>
              <a:t>O IMAGINE FACE</a:t>
            </a:r>
            <a:endParaRPr dirty="0">
              <a:solidFill>
                <a:schemeClr val="accent6"/>
              </a:solidFill>
              <a:latin typeface="Pixelify Sans" panose="020B0604020202020204" charset="0"/>
              <a:ea typeface="Space Mono"/>
              <a:cs typeface="Space Mono"/>
              <a:sym typeface="Space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Pixelify Sans" panose="020B0604020202020204" charset="0"/>
                <a:ea typeface="Space Mono"/>
                <a:cs typeface="Space Mono"/>
                <a:sym typeface="Space Mono"/>
              </a:rPr>
              <a:t>CÂT </a:t>
            </a:r>
            <a:r>
              <a:rPr lang="en-US" dirty="0">
                <a:solidFill>
                  <a:schemeClr val="accent6"/>
                </a:solidFill>
                <a:latin typeface="Luxurious Script" panose="020B0604020202020204" charset="0"/>
                <a:ea typeface="Space Mono"/>
                <a:cs typeface="Space Mono"/>
                <a:sym typeface="Space Mono"/>
              </a:rPr>
              <a:t>O</a:t>
            </a:r>
            <a:endParaRPr dirty="0">
              <a:solidFill>
                <a:schemeClr val="accent6"/>
              </a:solidFill>
              <a:latin typeface="Luxurious Script" panose="020B0604020202020204" charset="0"/>
            </a:endParaRPr>
          </a:p>
          <a:p>
            <a:pPr lvl="0" algn="l"/>
            <a:r>
              <a:rPr lang="en" sz="3000" dirty="0">
                <a:solidFill>
                  <a:schemeClr val="accent6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" sz="3000" dirty="0">
                <a:solidFill>
                  <a:schemeClr val="accent6"/>
                </a:solidFill>
              </a:rPr>
              <a:t>IE </a:t>
            </a:r>
            <a:r>
              <a:rPr lang="en-US" sz="3000" dirty="0">
                <a:solidFill>
                  <a:schemeClr val="accent6"/>
                </a:solidFill>
                <a:latin typeface="Luxurious Script" panose="020B0604020202020204" charset="0"/>
              </a:rPr>
              <a:t>D</a:t>
            </a:r>
            <a:r>
              <a:rPr lang="en-US" sz="3000" dirty="0">
                <a:solidFill>
                  <a:schemeClr val="accent6"/>
                </a:solidFill>
              </a:rPr>
              <a:t>E</a:t>
            </a:r>
            <a:r>
              <a:rPr lang="en" sz="3000" dirty="0">
                <a:solidFill>
                  <a:schemeClr val="accent6"/>
                </a:solidFill>
              </a:rPr>
              <a:t> </a:t>
            </a:r>
            <a:r>
              <a:rPr lang="en" sz="3000" dirty="0">
                <a:solidFill>
                  <a:schemeClr val="accent6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sz="3000" dirty="0">
                <a:solidFill>
                  <a:schemeClr val="accent6"/>
                </a:solidFill>
              </a:rPr>
              <a:t>UVINTE</a:t>
            </a:r>
            <a:endParaRPr sz="3000" dirty="0">
              <a:solidFill>
                <a:schemeClr val="accent6"/>
              </a:solidFill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329223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7749627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6" name="Google Shape;326;p36">
            <a:hlinkClick r:id="" action="ppaction://hlinkshowjump?jump=nextslide"/>
          </p:cNvPr>
          <p:cNvSpPr/>
          <p:nvPr/>
        </p:nvSpPr>
        <p:spPr>
          <a:xfrm rot="-5400000" flipH="1">
            <a:off x="1141953" y="4631396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6"/>
          <p:cNvGrpSpPr/>
          <p:nvPr/>
        </p:nvGrpSpPr>
        <p:grpSpPr>
          <a:xfrm>
            <a:off x="7596646" y="337088"/>
            <a:ext cx="232913" cy="196466"/>
            <a:chOff x="5310296" y="3165463"/>
            <a:chExt cx="232913" cy="196466"/>
          </a:xfrm>
        </p:grpSpPr>
        <p:sp>
          <p:nvSpPr>
            <p:cNvPr id="328" name="Google Shape;328;p36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1852524" y="1400100"/>
            <a:ext cx="5883561" cy="2644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Ne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vom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mai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auzi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…</a:t>
            </a:r>
            <a:endParaRPr sz="5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sz="5000" dirty="0"/>
              <a:t>E CURÂND, AMICE!</a:t>
            </a:r>
            <a:endParaRPr sz="5000"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1"/>
          </p:nvPr>
        </p:nvSpPr>
        <p:spPr>
          <a:xfrm>
            <a:off x="228600" y="228599"/>
            <a:ext cx="3783270" cy="1303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Aveți întrebări?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petgrabber@proton.me</a:t>
            </a:r>
            <a:endParaRPr lang="en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4"/>
              </a:rPr>
              <a:t>pet-</a:t>
            </a:r>
            <a:r>
              <a:rPr lang="en-GB" dirty="0" err="1">
                <a:hlinkClick r:id="rId4"/>
              </a:rPr>
              <a:t>grabber.web.app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5"/>
              </a:rPr>
              <a:t>github.com/pet-grabber/pet-grabber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</p:txBody>
      </p:sp>
      <p:grpSp>
        <p:nvGrpSpPr>
          <p:cNvPr id="398" name="Google Shape;398;p40"/>
          <p:cNvGrpSpPr/>
          <p:nvPr/>
        </p:nvGrpSpPr>
        <p:grpSpPr>
          <a:xfrm>
            <a:off x="329223" y="2357850"/>
            <a:ext cx="8485404" cy="427800"/>
            <a:chOff x="329223" y="2357850"/>
            <a:chExt cx="8485404" cy="427800"/>
          </a:xfrm>
        </p:grpSpPr>
        <p:sp>
          <p:nvSpPr>
            <p:cNvPr id="399" name="Google Shape;399;p40"/>
            <p:cNvSpPr txBox="1"/>
            <p:nvPr/>
          </p:nvSpPr>
          <p:spPr>
            <a:xfrm>
              <a:off x="329223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400" name="Google Shape;400;p40"/>
            <p:cNvSpPr txBox="1"/>
            <p:nvPr/>
          </p:nvSpPr>
          <p:spPr>
            <a:xfrm>
              <a:off x="7749627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grpSp>
        <p:nvGrpSpPr>
          <p:cNvPr id="401" name="Google Shape;401;p40"/>
          <p:cNvGrpSpPr/>
          <p:nvPr/>
        </p:nvGrpSpPr>
        <p:grpSpPr>
          <a:xfrm flipH="1">
            <a:off x="7291473" y="342898"/>
            <a:ext cx="538088" cy="218361"/>
            <a:chOff x="2122773" y="4690110"/>
            <a:chExt cx="538088" cy="218361"/>
          </a:xfrm>
        </p:grpSpPr>
        <p:sp>
          <p:nvSpPr>
            <p:cNvPr id="402" name="Google Shape;402;p40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156;p51">
            <a:extLst>
              <a:ext uri="{FF2B5EF4-FFF2-40B4-BE49-F238E27FC236}">
                <a16:creationId xmlns:a16="http://schemas.microsoft.com/office/drawing/2014/main" id="{CA44C995-472C-2D20-B6F8-11529D08E559}"/>
              </a:ext>
            </a:extLst>
          </p:cNvPr>
          <p:cNvSpPr/>
          <p:nvPr/>
        </p:nvSpPr>
        <p:spPr>
          <a:xfrm>
            <a:off x="7500887" y="2937256"/>
            <a:ext cx="347764" cy="282962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Google Shape;2140;p51">
            <a:extLst>
              <a:ext uri="{FF2B5EF4-FFF2-40B4-BE49-F238E27FC236}">
                <a16:creationId xmlns:a16="http://schemas.microsoft.com/office/drawing/2014/main" id="{734B050D-7000-48B4-7F8D-2AB42600568E}"/>
              </a:ext>
            </a:extLst>
          </p:cNvPr>
          <p:cNvSpPr/>
          <p:nvPr/>
        </p:nvSpPr>
        <p:spPr>
          <a:xfrm>
            <a:off x="1574065" y="2155763"/>
            <a:ext cx="358814" cy="320088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228600" y="858644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ONȚINUTUL ACESTEI PREZENTĂRI</a:t>
            </a:r>
            <a:endParaRPr dirty="0"/>
          </a:p>
        </p:txBody>
      </p:sp>
      <p:sp>
        <p:nvSpPr>
          <p:cNvPr id="156" name="Google Shape;156;p28"/>
          <p:cNvSpPr/>
          <p:nvPr/>
        </p:nvSpPr>
        <p:spPr>
          <a:xfrm>
            <a:off x="438900" y="2564923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Scurtă prezentare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286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face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26106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Mecanică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24003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Din </a:t>
            </a:r>
            <a:r>
              <a:rPr lang="en-US" sz="10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compus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asamblat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4802325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Electronică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45720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funcționează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Care sunt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conexiunile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electrice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</a:p>
        </p:txBody>
      </p:sp>
      <p:sp>
        <p:nvSpPr>
          <p:cNvPr id="164" name="Google Shape;164;p28"/>
          <p:cNvSpPr/>
          <p:nvPr/>
        </p:nvSpPr>
        <p:spPr>
          <a:xfrm>
            <a:off x="69540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67437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îl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controlezi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 unde 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îl controlezi?</a:t>
            </a:r>
            <a:endParaRPr sz="10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" name="Google Shape;3470;p55">
            <a:extLst>
              <a:ext uri="{FF2B5EF4-FFF2-40B4-BE49-F238E27FC236}">
                <a16:creationId xmlns:a16="http://schemas.microsoft.com/office/drawing/2014/main" id="{001446C9-3DC1-ED6B-D5A7-DCD329E39AD7}"/>
              </a:ext>
            </a:extLst>
          </p:cNvPr>
          <p:cNvGrpSpPr/>
          <p:nvPr/>
        </p:nvGrpSpPr>
        <p:grpSpPr>
          <a:xfrm>
            <a:off x="7690787" y="2181135"/>
            <a:ext cx="277526" cy="244005"/>
            <a:chOff x="-45664625" y="2352225"/>
            <a:chExt cx="300125" cy="263875"/>
          </a:xfrm>
          <a:solidFill>
            <a:schemeClr val="tx1"/>
          </a:solidFill>
        </p:grpSpPr>
        <p:sp>
          <p:nvSpPr>
            <p:cNvPr id="3" name="Google Shape;3471;p55">
              <a:extLst>
                <a:ext uri="{FF2B5EF4-FFF2-40B4-BE49-F238E27FC236}">
                  <a16:creationId xmlns:a16="http://schemas.microsoft.com/office/drawing/2014/main" id="{B42A6088-CDFF-9B1D-F483-F7CB3EB64EF6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Google Shape;3472;p55">
              <a:extLst>
                <a:ext uri="{FF2B5EF4-FFF2-40B4-BE49-F238E27FC236}">
                  <a16:creationId xmlns:a16="http://schemas.microsoft.com/office/drawing/2014/main" id="{9A3B3D2C-0B62-4939-B01D-E8E95F373243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Google Shape;3473;p55">
              <a:extLst>
                <a:ext uri="{FF2B5EF4-FFF2-40B4-BE49-F238E27FC236}">
                  <a16:creationId xmlns:a16="http://schemas.microsoft.com/office/drawing/2014/main" id="{36B1909D-73B2-7524-1D67-454BF1BD4D72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Google Shape;3474;p55">
              <a:extLst>
                <a:ext uri="{FF2B5EF4-FFF2-40B4-BE49-F238E27FC236}">
                  <a16:creationId xmlns:a16="http://schemas.microsoft.com/office/drawing/2014/main" id="{72ECF775-6B63-2C49-F4D5-3D2A00707316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Google Shape;3475;p55">
              <a:extLst>
                <a:ext uri="{FF2B5EF4-FFF2-40B4-BE49-F238E27FC236}">
                  <a16:creationId xmlns:a16="http://schemas.microsoft.com/office/drawing/2014/main" id="{3AF6B772-B9E2-A19D-21F2-9EE2F4C6847D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Google Shape;3476;p55">
              <a:extLst>
                <a:ext uri="{FF2B5EF4-FFF2-40B4-BE49-F238E27FC236}">
                  <a16:creationId xmlns:a16="http://schemas.microsoft.com/office/drawing/2014/main" id="{67EB569F-FFF3-F99A-D080-68E61D32AFE0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Google Shape;3477;p55">
              <a:extLst>
                <a:ext uri="{FF2B5EF4-FFF2-40B4-BE49-F238E27FC236}">
                  <a16:creationId xmlns:a16="http://schemas.microsoft.com/office/drawing/2014/main" id="{05582F89-F80F-9D99-6A31-78CDE28141FD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" name="Google Shape;2153;p51">
            <a:extLst>
              <a:ext uri="{FF2B5EF4-FFF2-40B4-BE49-F238E27FC236}">
                <a16:creationId xmlns:a16="http://schemas.microsoft.com/office/drawing/2014/main" id="{C36B7F78-96C1-F392-116F-6DACC789B4B5}"/>
              </a:ext>
            </a:extLst>
          </p:cNvPr>
          <p:cNvGrpSpPr/>
          <p:nvPr/>
        </p:nvGrpSpPr>
        <p:grpSpPr>
          <a:xfrm>
            <a:off x="3363084" y="2181778"/>
            <a:ext cx="283589" cy="283500"/>
            <a:chOff x="4460225" y="3211300"/>
            <a:chExt cx="481475" cy="481325"/>
          </a:xfrm>
          <a:solidFill>
            <a:schemeClr val="tx1"/>
          </a:solidFill>
        </p:grpSpPr>
        <p:sp>
          <p:nvSpPr>
            <p:cNvPr id="11" name="Google Shape;2154;p51">
              <a:extLst>
                <a:ext uri="{FF2B5EF4-FFF2-40B4-BE49-F238E27FC236}">
                  <a16:creationId xmlns:a16="http://schemas.microsoft.com/office/drawing/2014/main" id="{20C1AB9A-79DF-778B-35C9-A4C36F3709B5}"/>
                </a:ext>
              </a:extLst>
            </p:cNvPr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2155;p51">
              <a:extLst>
                <a:ext uri="{FF2B5EF4-FFF2-40B4-BE49-F238E27FC236}">
                  <a16:creationId xmlns:a16="http://schemas.microsoft.com/office/drawing/2014/main" id="{5EBF1700-271D-A078-E7C6-9B22BB69902D}"/>
                </a:ext>
              </a:extLst>
            </p:cNvPr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483;p55">
            <a:extLst>
              <a:ext uri="{FF2B5EF4-FFF2-40B4-BE49-F238E27FC236}">
                <a16:creationId xmlns:a16="http://schemas.microsoft.com/office/drawing/2014/main" id="{F4A15F25-7017-88D8-FA0A-FFCF1B94CEC6}"/>
              </a:ext>
            </a:extLst>
          </p:cNvPr>
          <p:cNvGrpSpPr/>
          <p:nvPr/>
        </p:nvGrpSpPr>
        <p:grpSpPr>
          <a:xfrm>
            <a:off x="5512216" y="2160136"/>
            <a:ext cx="278242" cy="278982"/>
            <a:chOff x="-44528075" y="1982825"/>
            <a:chExt cx="300900" cy="301700"/>
          </a:xfrm>
          <a:solidFill>
            <a:schemeClr val="tx1"/>
          </a:solidFill>
        </p:grpSpPr>
        <p:sp>
          <p:nvSpPr>
            <p:cNvPr id="14" name="Google Shape;3484;p55">
              <a:extLst>
                <a:ext uri="{FF2B5EF4-FFF2-40B4-BE49-F238E27FC236}">
                  <a16:creationId xmlns:a16="http://schemas.microsoft.com/office/drawing/2014/main" id="{ACAB7881-847C-B394-BADB-43DAA8D0D283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85;p55">
              <a:extLst>
                <a:ext uri="{FF2B5EF4-FFF2-40B4-BE49-F238E27FC236}">
                  <a16:creationId xmlns:a16="http://schemas.microsoft.com/office/drawing/2014/main" id="{9CDF8EC0-8943-FF68-FA72-7D58A5DC5B01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6;p55">
              <a:extLst>
                <a:ext uri="{FF2B5EF4-FFF2-40B4-BE49-F238E27FC236}">
                  <a16:creationId xmlns:a16="http://schemas.microsoft.com/office/drawing/2014/main" id="{E248D3FB-80F4-E9F0-AC9B-71DEE00F617C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7;p55">
              <a:extLst>
                <a:ext uri="{FF2B5EF4-FFF2-40B4-BE49-F238E27FC236}">
                  <a16:creationId xmlns:a16="http://schemas.microsoft.com/office/drawing/2014/main" id="{9C4307F9-DB56-82C9-1143-51B479B6CA0D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88;p55">
              <a:extLst>
                <a:ext uri="{FF2B5EF4-FFF2-40B4-BE49-F238E27FC236}">
                  <a16:creationId xmlns:a16="http://schemas.microsoft.com/office/drawing/2014/main" id="{92AD80FF-E857-4757-F3C8-ECEABE3A989A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89;p55">
              <a:extLst>
                <a:ext uri="{FF2B5EF4-FFF2-40B4-BE49-F238E27FC236}">
                  <a16:creationId xmlns:a16="http://schemas.microsoft.com/office/drawing/2014/main" id="{1A056C9F-E6F5-851D-61A2-E0B84FB88ABC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0;p55">
              <a:extLst>
                <a:ext uri="{FF2B5EF4-FFF2-40B4-BE49-F238E27FC236}">
                  <a16:creationId xmlns:a16="http://schemas.microsoft.com/office/drawing/2014/main" id="{0D4A886D-BE06-F999-AFE4-9A97AF22F9E8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630;p53">
            <a:extLst>
              <a:ext uri="{FF2B5EF4-FFF2-40B4-BE49-F238E27FC236}">
                <a16:creationId xmlns:a16="http://schemas.microsoft.com/office/drawing/2014/main" id="{3824C669-AEB2-1095-1269-339ED31AC4DF}"/>
              </a:ext>
            </a:extLst>
          </p:cNvPr>
          <p:cNvGrpSpPr/>
          <p:nvPr/>
        </p:nvGrpSpPr>
        <p:grpSpPr>
          <a:xfrm>
            <a:off x="1175687" y="2202379"/>
            <a:ext cx="287068" cy="278564"/>
            <a:chOff x="-59481900" y="2290800"/>
            <a:chExt cx="319000" cy="309550"/>
          </a:xfrm>
          <a:solidFill>
            <a:schemeClr val="tx1"/>
          </a:solidFill>
        </p:grpSpPr>
        <p:sp>
          <p:nvSpPr>
            <p:cNvPr id="22" name="Google Shape;2631;p53">
              <a:extLst>
                <a:ext uri="{FF2B5EF4-FFF2-40B4-BE49-F238E27FC236}">
                  <a16:creationId xmlns:a16="http://schemas.microsoft.com/office/drawing/2014/main" id="{204160F2-A0DD-F30F-F05D-ABDDEF7D2371}"/>
                </a:ext>
              </a:extLst>
            </p:cNvPr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32;p53">
              <a:extLst>
                <a:ext uri="{FF2B5EF4-FFF2-40B4-BE49-F238E27FC236}">
                  <a16:creationId xmlns:a16="http://schemas.microsoft.com/office/drawing/2014/main" id="{EA9102F8-82A5-4F4D-8779-015A191B97EA}"/>
                </a:ext>
              </a:extLst>
            </p:cNvPr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33;p53">
              <a:extLst>
                <a:ext uri="{FF2B5EF4-FFF2-40B4-BE49-F238E27FC236}">
                  <a16:creationId xmlns:a16="http://schemas.microsoft.com/office/drawing/2014/main" id="{D043C974-21FA-734D-BF4E-485E928C3F0F}"/>
                </a:ext>
              </a:extLst>
            </p:cNvPr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34;p53">
              <a:extLst>
                <a:ext uri="{FF2B5EF4-FFF2-40B4-BE49-F238E27FC236}">
                  <a16:creationId xmlns:a16="http://schemas.microsoft.com/office/drawing/2014/main" id="{4108C8F0-E4A5-EA12-8B0D-BD36DF28AB7F}"/>
                </a:ext>
              </a:extLst>
            </p:cNvPr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35;p53">
              <a:extLst>
                <a:ext uri="{FF2B5EF4-FFF2-40B4-BE49-F238E27FC236}">
                  <a16:creationId xmlns:a16="http://schemas.microsoft.com/office/drawing/2014/main" id="{56D37F09-EEEA-B65B-6665-AAEFE93511BA}"/>
                </a:ext>
              </a:extLst>
            </p:cNvPr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36;p53">
              <a:extLst>
                <a:ext uri="{FF2B5EF4-FFF2-40B4-BE49-F238E27FC236}">
                  <a16:creationId xmlns:a16="http://schemas.microsoft.com/office/drawing/2014/main" id="{8F054F58-9DA2-B45D-2ABB-D805DB60C76D}"/>
                </a:ext>
              </a:extLst>
            </p:cNvPr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3471607" y="1630458"/>
            <a:ext cx="3272100" cy="757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Sunt </a:t>
            </a:r>
            <a:r>
              <a:rPr lang="en-US" b="1" dirty="0" err="1"/>
              <a:t>oportunitatea</a:t>
            </a:r>
            <a:r>
              <a:rPr lang="en-US" b="1" dirty="0"/>
              <a:t> ta </a:t>
            </a:r>
            <a:r>
              <a:rPr lang="en-US" dirty="0"/>
              <a:t>de a </a:t>
            </a:r>
            <a:r>
              <a:rPr lang="en-US" dirty="0" err="1"/>
              <a:t>menține</a:t>
            </a:r>
            <a:r>
              <a:rPr lang="en-US" dirty="0"/>
              <a:t>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curată</a:t>
            </a:r>
            <a:r>
              <a:rPr lang="en-US" dirty="0"/>
              <a:t> din </a:t>
            </a:r>
            <a:r>
              <a:rPr lang="en-US" b="1" dirty="0" err="1"/>
              <a:t>confortul</a:t>
            </a:r>
            <a:r>
              <a:rPr lang="en-US" dirty="0"/>
              <a:t> </a:t>
            </a:r>
            <a:r>
              <a:rPr lang="en-US" dirty="0" err="1"/>
              <a:t>biroului</a:t>
            </a:r>
            <a:r>
              <a:rPr lang="en-US" dirty="0"/>
              <a:t> </a:t>
            </a:r>
            <a:r>
              <a:rPr lang="en-US" dirty="0" err="1"/>
              <a:t>tău</a:t>
            </a:r>
            <a:r>
              <a:rPr lang="en-US" dirty="0"/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2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42838" y="44370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dirty="0"/>
              <a:t>UNĂ, EU</a:t>
            </a:r>
            <a:r>
              <a:rPr lang="en" dirty="0">
                <a:latin typeface="Pixelify Sans"/>
                <a:ea typeface="Pixelify Sans"/>
                <a:cs typeface="Pixelify Sans"/>
                <a:sym typeface="Pixelify Sans"/>
              </a:rPr>
              <a:t> SUNT PET GRABBER!</a:t>
            </a:r>
            <a:endParaRPr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3"/>
          </p:nvPr>
        </p:nvSpPr>
        <p:spPr>
          <a:xfrm>
            <a:off x="228600" y="2596375"/>
            <a:ext cx="3272100" cy="965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 mine poți să te </a:t>
            </a:r>
            <a:r>
              <a:rPr lang="en" b="1" dirty="0"/>
              <a:t>implici acum</a:t>
            </a:r>
            <a:r>
              <a:rPr lang="en" dirty="0"/>
              <a:t>! Cât timp sunt folosit, eu strâng </a:t>
            </a:r>
            <a:r>
              <a:rPr lang="en" b="1" dirty="0"/>
              <a:t>bani</a:t>
            </a:r>
            <a:r>
              <a:rPr lang="en" dirty="0"/>
              <a:t> pentru </a:t>
            </a:r>
            <a:r>
              <a:rPr lang="en" b="1" dirty="0"/>
              <a:t>ONG-uri de mediu</a:t>
            </a:r>
            <a:r>
              <a:rPr lang="en" dirty="0"/>
              <a:t>.</a:t>
            </a:r>
            <a:endParaRPr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title" idx="4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5"/>
          </p:nvPr>
        </p:nvSpPr>
        <p:spPr>
          <a:xfrm>
            <a:off x="4847063" y="2596376"/>
            <a:ext cx="4082875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Primăriile mă preferă pe mine! </a:t>
            </a:r>
            <a:r>
              <a:rPr lang="en" b="1" dirty="0"/>
              <a:t>Soluția ieftină </a:t>
            </a:r>
            <a:r>
              <a:rPr lang="en" dirty="0"/>
              <a:t>și modernă la problema aglomerărilor de </a:t>
            </a:r>
            <a:r>
              <a:rPr lang="en" b="1" dirty="0"/>
              <a:t>deșeuri</a:t>
            </a:r>
            <a:r>
              <a:rPr lang="en" dirty="0"/>
              <a:t>.</a:t>
            </a:r>
            <a:endParaRPr dirty="0"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 idx="6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7"/>
          </p:nvPr>
        </p:nvSpPr>
        <p:spPr>
          <a:xfrm>
            <a:off x="2415873" y="383436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Alături</a:t>
            </a:r>
            <a:r>
              <a:rPr lang="en-US" b="1" dirty="0"/>
              <a:t> de tine </a:t>
            </a:r>
            <a:r>
              <a:rPr lang="en-US" b="1" dirty="0" err="1"/>
              <a:t>vom</a:t>
            </a:r>
            <a:r>
              <a:rPr lang="en-US" b="1" dirty="0"/>
              <a:t> </a:t>
            </a:r>
            <a:r>
              <a:rPr lang="en-US" b="1" dirty="0" err="1"/>
              <a:t>salva</a:t>
            </a:r>
            <a:r>
              <a:rPr lang="en-US" b="1" dirty="0"/>
              <a:t> </a:t>
            </a:r>
            <a:r>
              <a:rPr lang="en-US" b="1" dirty="0" err="1"/>
              <a:t>planeta</a:t>
            </a:r>
            <a:r>
              <a:rPr lang="en-US" b="1" dirty="0"/>
              <a:t>! </a:t>
            </a:r>
            <a:endParaRPr b="1" dirty="0"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 idx="8"/>
          </p:nvPr>
        </p:nvSpPr>
        <p:spPr>
          <a:xfrm>
            <a:off x="3508923" y="352386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(04)</a:t>
            </a:r>
            <a:endParaRPr dirty="0"/>
          </a:p>
        </p:txBody>
      </p:sp>
      <p:sp>
        <p:nvSpPr>
          <p:cNvPr id="208" name="Google Shape;208;p29">
            <a:hlinkClick r:id="" action="ppaction://hlinkshowjump?jump=nextslide"/>
          </p:cNvPr>
          <p:cNvSpPr/>
          <p:nvPr/>
        </p:nvSpPr>
        <p:spPr>
          <a:xfrm>
            <a:off x="8777867" y="1220753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9"/>
          <p:cNvGrpSpPr/>
          <p:nvPr/>
        </p:nvGrpSpPr>
        <p:grpSpPr>
          <a:xfrm>
            <a:off x="7633221" y="716163"/>
            <a:ext cx="392658" cy="196466"/>
            <a:chOff x="8305796" y="216588"/>
            <a:chExt cx="392658" cy="196466"/>
          </a:xfrm>
        </p:grpSpPr>
        <p:sp>
          <p:nvSpPr>
            <p:cNvPr id="210" name="Google Shape;210;p29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ARE ESTE PLANUL NOSTRU ?</a:t>
            </a:r>
            <a:endParaRPr dirty="0"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 ca și voluntar, intri pe site-ul nostru și mă manevrezi pentru a strânge deșeurile. În același timp, eu îți afișez reclame ale căror venituri le donez, în mod transparent, la ONGul de mediu ales!</a:t>
            </a:r>
            <a:endParaRPr dirty="0"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Fiind ieftin și usor de produs în masă, eu voi fi cumpărat de către guverne, primării și ONG-uri, pentru a gestiona acumulările de gunoaie. 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După rezolvarea problemei deșeurilor, eu pot să mă reprofilez pe alte sectoare precum livrare, ajutor în birouri, animal de companie, etc.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 idx="4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5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84" name="Google Shape;284;p34">
            <a:hlinkClick r:id="" action="ppaction://hlinkshowjump?jump=nextslide"/>
          </p:cNvPr>
          <p:cNvSpPr/>
          <p:nvPr/>
        </p:nvSpPr>
        <p:spPr>
          <a:xfrm rot="-5400000" flipH="1">
            <a:off x="1141953" y="349571"/>
            <a:ext cx="172878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34"/>
          <p:cNvGrpSpPr/>
          <p:nvPr/>
        </p:nvGrpSpPr>
        <p:grpSpPr>
          <a:xfrm>
            <a:off x="2007646" y="4607438"/>
            <a:ext cx="392658" cy="196465"/>
            <a:chOff x="8305796" y="216588"/>
            <a:chExt cx="392658" cy="196466"/>
          </a:xfrm>
        </p:grpSpPr>
        <p:sp>
          <p:nvSpPr>
            <p:cNvPr id="286" name="Google Shape;286;p34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Într-o bună zi, aș putea lucra ca livrator.</a:t>
            </a:r>
            <a:endParaRPr dirty="0"/>
          </a:p>
        </p:txBody>
      </p:sp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Luxurious Script"/>
                <a:sym typeface="Luxurious Script"/>
              </a:rPr>
              <a:t>Ș </a:t>
            </a:r>
            <a:r>
              <a:rPr lang="en" sz="3000" dirty="0"/>
              <a:t>I SĂ ÎȚI MAI SPUN UN SECRET…</a:t>
            </a:r>
            <a:endParaRPr sz="3000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228600" y="2466156"/>
            <a:ext cx="2171700" cy="856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Eu, </a:t>
            </a:r>
            <a:r>
              <a:rPr lang="en-US" dirty="0" err="1"/>
              <a:t>deși</a:t>
            </a:r>
            <a:r>
              <a:rPr lang="en-US" dirty="0"/>
              <a:t>, sunt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strânge</a:t>
            </a:r>
            <a:r>
              <a:rPr lang="en-US" dirty="0"/>
              <a:t> </a:t>
            </a:r>
            <a:r>
              <a:rPr lang="en-US" dirty="0" err="1"/>
              <a:t>gunoaie</a:t>
            </a:r>
            <a:r>
              <a:rPr lang="en-US" dirty="0"/>
              <a:t>… pot face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Trebuie doar să ai încredere în mine! </a:t>
            </a:r>
            <a:endParaRPr dirty="0"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7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title" idx="15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(06)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 idx="3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title" idx="4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(04)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122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exemplu… mă poți avea ca „animal” de companie! Îți asigur că pe viitor îți pot monitoriza casa de pericole.</a:t>
            </a:r>
            <a:endParaRPr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892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chiar să aranjez obiectele de pe rafturile supermarketurilor.</a:t>
            </a:r>
            <a:endParaRPr dirty="0"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 idx="8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(05)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dacă vrei pot fi prietenul biroului tău de la muncă! Cineva trebuie să-ți aducă cafeaua, nu?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grpSp>
        <p:nvGrpSpPr>
          <p:cNvPr id="306" name="Google Shape;306;p35"/>
          <p:cNvGrpSpPr/>
          <p:nvPr/>
        </p:nvGrpSpPr>
        <p:grpSpPr>
          <a:xfrm>
            <a:off x="8372864" y="727128"/>
            <a:ext cx="542531" cy="174546"/>
            <a:chOff x="-2558774" y="-104956"/>
            <a:chExt cx="542531" cy="174546"/>
          </a:xfrm>
        </p:grpSpPr>
        <p:sp>
          <p:nvSpPr>
            <p:cNvPr id="307" name="Google Shape;307;p35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35">
            <a:hlinkClick r:id="" action="ppaction://hlinkshowjump?jump=nextslide"/>
          </p:cNvPr>
          <p:cNvSpPr/>
          <p:nvPr/>
        </p:nvSpPr>
        <p:spPr>
          <a:xfrm>
            <a:off x="6606167" y="1243348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419449" y="3499424"/>
            <a:ext cx="6017100" cy="15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MECANICA</a:t>
            </a:r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803900" y="228599"/>
            <a:ext cx="5111400" cy="2844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Eu sunt </a:t>
            </a:r>
            <a:r>
              <a:rPr lang="en-US" dirty="0" err="1">
                <a:solidFill>
                  <a:schemeClr val="dk1"/>
                </a:solidFill>
              </a:rPr>
              <a:t>compus</a:t>
            </a:r>
            <a:r>
              <a:rPr lang="en-US" dirty="0">
                <a:solidFill>
                  <a:schemeClr val="dk1"/>
                </a:solidFill>
              </a:rPr>
              <a:t> din </a:t>
            </a:r>
            <a:r>
              <a:rPr lang="en-US" dirty="0" err="1">
                <a:solidFill>
                  <a:schemeClr val="dk1"/>
                </a:solidFill>
              </a:rPr>
              <a:t>următoarele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componente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241300" lvl="0" indent="-203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4 </a:t>
            </a:r>
            <a:r>
              <a:rPr lang="en-US" dirty="0" err="1"/>
              <a:t>Motoare</a:t>
            </a:r>
            <a:r>
              <a:rPr lang="en-US" dirty="0"/>
              <a:t> DC N20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/>
              <a:t>S</a:t>
            </a:r>
            <a:r>
              <a:rPr lang="en-US" dirty="0" err="1">
                <a:solidFill>
                  <a:schemeClr val="dk1"/>
                </a:solidFill>
              </a:rPr>
              <a:t>ervomotoare</a:t>
            </a:r>
            <a:r>
              <a:rPr lang="en-US" dirty="0">
                <a:solidFill>
                  <a:schemeClr val="dk1"/>
                </a:solidFill>
              </a:rPr>
              <a:t> MG996R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Placa de </a:t>
            </a:r>
            <a:r>
              <a:rPr lang="en-US" dirty="0" err="1"/>
              <a:t>dezvoltare</a:t>
            </a:r>
            <a:r>
              <a:rPr lang="en-US" dirty="0"/>
              <a:t> Arduino Uno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Raspberry Pi 4 Model B 4GB Ram</a:t>
            </a:r>
          </a:p>
          <a:p>
            <a:pPr marL="241300" lvl="0" indent="-203200">
              <a:buSzPts val="1200"/>
            </a:pPr>
            <a:r>
              <a:rPr lang="en-US" dirty="0"/>
              <a:t>1 Raspberry Pi Camera Module 3 Wide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2 L298N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2 XL4016 Buck converter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</a:t>
            </a:r>
            <a:r>
              <a:rPr lang="en-US" dirty="0" err="1"/>
              <a:t>Powerbank</a:t>
            </a:r>
            <a:r>
              <a:rPr lang="en-US" dirty="0"/>
              <a:t> 10.000mAh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>
                <a:solidFill>
                  <a:schemeClr val="dk1"/>
                </a:solidFill>
              </a:rPr>
              <a:t>Baterii</a:t>
            </a:r>
            <a:r>
              <a:rPr lang="en-US" dirty="0">
                <a:solidFill>
                  <a:schemeClr val="dk1"/>
                </a:solidFill>
              </a:rPr>
              <a:t> 18650 3.7V 2500mAh</a:t>
            </a:r>
            <a:endParaRPr lang="en-US" dirty="0"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Mini Breadboard</a:t>
            </a:r>
          </a:p>
          <a:p>
            <a:pPr marL="241300" lvl="0" indent="-203200">
              <a:buSzPts val="1200"/>
            </a:pPr>
            <a:r>
              <a:rPr lang="en-US" dirty="0"/>
              <a:t>2 </a:t>
            </a:r>
            <a:r>
              <a:rPr lang="en-US" dirty="0" err="1"/>
              <a:t>Condensatori</a:t>
            </a:r>
            <a:r>
              <a:rPr lang="en-US" dirty="0"/>
              <a:t> </a:t>
            </a:r>
            <a:r>
              <a:rPr lang="en-US" dirty="0" err="1"/>
              <a:t>electrolitici</a:t>
            </a:r>
            <a:r>
              <a:rPr lang="en-US" dirty="0"/>
              <a:t> 1000</a:t>
            </a:r>
            <a:r>
              <a:rPr lang="ro-RO" dirty="0"/>
              <a:t>μ</a:t>
            </a:r>
            <a:r>
              <a:rPr lang="en-US" dirty="0"/>
              <a:t>F + 2 </a:t>
            </a:r>
            <a:r>
              <a:rPr lang="en-US" dirty="0" err="1"/>
              <a:t>ceramici</a:t>
            </a:r>
            <a:r>
              <a:rPr lang="en-US" dirty="0"/>
              <a:t> 100pF</a:t>
            </a:r>
          </a:p>
          <a:p>
            <a:pPr marL="241300" lvl="0" indent="-203200">
              <a:buSzPts val="1200"/>
            </a:pPr>
            <a:r>
              <a:rPr lang="en-US" dirty="0"/>
              <a:t>1 PCA9685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Ele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posibilitatea</a:t>
            </a:r>
            <a:r>
              <a:rPr lang="en-US" dirty="0"/>
              <a:t> de a </a:t>
            </a:r>
            <a:r>
              <a:rPr lang="en-US" dirty="0" err="1"/>
              <a:t>mă</a:t>
            </a:r>
            <a:r>
              <a:rPr lang="en-US" dirty="0"/>
              <a:t> </a:t>
            </a:r>
            <a:r>
              <a:rPr lang="en-US" dirty="0" err="1"/>
              <a:t>deplasa</a:t>
            </a:r>
            <a:r>
              <a:rPr lang="en-US" dirty="0"/>
              <a:t> pe </a:t>
            </a:r>
            <a:r>
              <a:rPr lang="en-US" dirty="0" err="1"/>
              <a:t>patru</a:t>
            </a:r>
            <a:r>
              <a:rPr lang="en-US" dirty="0"/>
              <a:t> roti </a:t>
            </a:r>
            <a:r>
              <a:rPr lang="en-US" dirty="0" err="1"/>
              <a:t>și</a:t>
            </a:r>
            <a:r>
              <a:rPr lang="en-US" dirty="0"/>
              <a:t> de a </a:t>
            </a:r>
            <a:r>
              <a:rPr lang="en-US" dirty="0" err="1"/>
              <a:t>utiliza</a:t>
            </a:r>
            <a:r>
              <a:rPr lang="en-US" dirty="0"/>
              <a:t> un </a:t>
            </a:r>
            <a:r>
              <a:rPr lang="en-US" dirty="0" err="1"/>
              <a:t>braț</a:t>
            </a:r>
            <a:r>
              <a:rPr lang="en-US" dirty="0"/>
              <a:t> robotic cu 2 grade de libertate.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spate am un </a:t>
            </a:r>
            <a:r>
              <a:rPr lang="en-US" dirty="0" err="1"/>
              <a:t>coș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adun</a:t>
            </a:r>
            <a:r>
              <a:rPr lang="en-US" dirty="0"/>
              <a:t> </a:t>
            </a:r>
            <a:r>
              <a:rPr lang="en-US" dirty="0" err="1"/>
              <a:t>gunoiul</a:t>
            </a:r>
            <a:r>
              <a:rPr lang="en-US" dirty="0"/>
              <a:t> pe care il </a:t>
            </a:r>
            <a:r>
              <a:rPr lang="en-US" dirty="0" err="1"/>
              <a:t>strâng</a:t>
            </a:r>
            <a:r>
              <a:rPr lang="en-US" dirty="0"/>
              <a:t>.</a:t>
            </a:r>
          </a:p>
        </p:txBody>
      </p:sp>
      <p:sp>
        <p:nvSpPr>
          <p:cNvPr id="225" name="Google Shape;225;p30">
            <a:hlinkClick r:id="" action="ppaction://hlinkshowjump?jump=nextslide"/>
          </p:cNvPr>
          <p:cNvSpPr/>
          <p:nvPr/>
        </p:nvSpPr>
        <p:spPr>
          <a:xfrm rot="-5400000" flipH="1">
            <a:off x="8742903" y="4602131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Placeholder 4" descr="A robot on a wooden floor&#10;&#10;AI-generated content may be incorrect.">
            <a:extLst>
              <a:ext uri="{FF2B5EF4-FFF2-40B4-BE49-F238E27FC236}">
                <a16:creationId xmlns:a16="http://schemas.microsoft.com/office/drawing/2014/main" id="{74949A49-2CCA-F70A-D673-1718A8970ED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8504" b="8504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4088680" y="4159219"/>
            <a:ext cx="4826720" cy="9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ELECTRONICĂ</a:t>
            </a:r>
            <a:endParaRPr sz="5400" dirty="0"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3"/>
          </p:nvPr>
        </p:nvSpPr>
        <p:spPr>
          <a:xfrm>
            <a:off x="515285" y="1336060"/>
            <a:ext cx="3488471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Folosesc</a:t>
            </a:r>
            <a:r>
              <a:rPr lang="en-US" dirty="0"/>
              <a:t> Raspberry Pi 4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gestiona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 de pe site de la </a:t>
            </a:r>
            <a:r>
              <a:rPr lang="en-US" dirty="0" err="1"/>
              <a:t>utilizator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le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Arduino.</a:t>
            </a:r>
            <a:endParaRPr dirty="0"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4"/>
          </p:nvPr>
        </p:nvSpPr>
        <p:spPr>
          <a:xfrm>
            <a:off x="2918448" y="60864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 un singur senzor: camera mea prin care fac streaming pentru a-ți putea observa mișcările.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1220778" y="1012135"/>
            <a:ext cx="1852755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MICROPROCESORUL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4572000" y="282517"/>
            <a:ext cx="971849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SENZORI</a:t>
            </a:r>
            <a:endParaRPr dirty="0"/>
          </a:p>
        </p:txBody>
      </p:sp>
      <p:sp>
        <p:nvSpPr>
          <p:cNvPr id="267" name="Google Shape;267;p33">
            <a:hlinkClick r:id="" action="ppaction://hlinkshowjump?jump=nextslide"/>
          </p:cNvPr>
          <p:cNvSpPr/>
          <p:nvPr/>
        </p:nvSpPr>
        <p:spPr>
          <a:xfrm>
            <a:off x="1314442" y="358452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3"/>
          <p:cNvGrpSpPr/>
          <p:nvPr/>
        </p:nvGrpSpPr>
        <p:grpSpPr>
          <a:xfrm>
            <a:off x="8263023" y="1400323"/>
            <a:ext cx="538088" cy="218361"/>
            <a:chOff x="2122773" y="4690110"/>
            <a:chExt cx="538088" cy="218361"/>
          </a:xfrm>
        </p:grpSpPr>
        <p:sp>
          <p:nvSpPr>
            <p:cNvPr id="269" name="Google Shape;269;p33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Google Shape;265;p33">
            <a:extLst>
              <a:ext uri="{FF2B5EF4-FFF2-40B4-BE49-F238E27FC236}">
                <a16:creationId xmlns:a16="http://schemas.microsoft.com/office/drawing/2014/main" id="{E1995C9A-8E67-C527-CA4E-BEE4847C8C8C}"/>
              </a:ext>
            </a:extLst>
          </p:cNvPr>
          <p:cNvSpPr txBox="1">
            <a:spLocks/>
          </p:cNvSpPr>
          <p:nvPr/>
        </p:nvSpPr>
        <p:spPr>
          <a:xfrm>
            <a:off x="6046038" y="1578988"/>
            <a:ext cx="208806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MICROCONTROLERELE</a:t>
            </a:r>
          </a:p>
        </p:txBody>
      </p:sp>
      <p:sp>
        <p:nvSpPr>
          <p:cNvPr id="5" name="Google Shape;263;p33">
            <a:extLst>
              <a:ext uri="{FF2B5EF4-FFF2-40B4-BE49-F238E27FC236}">
                <a16:creationId xmlns:a16="http://schemas.microsoft.com/office/drawing/2014/main" id="{50BC9715-69E2-30C6-B732-A0F0C13A797E}"/>
              </a:ext>
            </a:extLst>
          </p:cNvPr>
          <p:cNvSpPr txBox="1">
            <a:spLocks/>
          </p:cNvSpPr>
          <p:nvPr/>
        </p:nvSpPr>
        <p:spPr>
          <a:xfrm>
            <a:off x="5138351" y="1850661"/>
            <a:ext cx="3488471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r"/>
            <a:r>
              <a:rPr lang="en-US" dirty="0"/>
              <a:t>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Arduino UNO </a:t>
            </a:r>
            <a:r>
              <a:rPr lang="en-US" dirty="0" err="1"/>
              <a:t>controlez</a:t>
            </a:r>
            <a:r>
              <a:rPr lang="en-US" dirty="0"/>
              <a:t>: </a:t>
            </a:r>
            <a:r>
              <a:rPr lang="en-US" dirty="0" err="1"/>
              <a:t>roțile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brațul</a:t>
            </a:r>
            <a:r>
              <a:rPr lang="en-US" dirty="0"/>
              <a:t> robotic.</a:t>
            </a:r>
          </a:p>
        </p:txBody>
      </p:sp>
      <p:sp>
        <p:nvSpPr>
          <p:cNvPr id="6" name="Google Shape;265;p33">
            <a:extLst>
              <a:ext uri="{FF2B5EF4-FFF2-40B4-BE49-F238E27FC236}">
                <a16:creationId xmlns:a16="http://schemas.microsoft.com/office/drawing/2014/main" id="{37CEA275-D12D-DDA2-5AEA-157C3AAF087F}"/>
              </a:ext>
            </a:extLst>
          </p:cNvPr>
          <p:cNvSpPr txBox="1">
            <a:spLocks/>
          </p:cNvSpPr>
          <p:nvPr/>
        </p:nvSpPr>
        <p:spPr>
          <a:xfrm>
            <a:off x="1832056" y="2345329"/>
            <a:ext cx="33623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COMPONENTE ELECTRONICE ACTIVE</a:t>
            </a:r>
          </a:p>
        </p:txBody>
      </p:sp>
      <p:sp>
        <p:nvSpPr>
          <p:cNvPr id="8" name="Google Shape;263;p33">
            <a:extLst>
              <a:ext uri="{FF2B5EF4-FFF2-40B4-BE49-F238E27FC236}">
                <a16:creationId xmlns:a16="http://schemas.microsoft.com/office/drawing/2014/main" id="{83FFE8FC-0667-801D-AC0E-8FC397556154}"/>
              </a:ext>
            </a:extLst>
          </p:cNvPr>
          <p:cNvSpPr txBox="1">
            <a:spLocks/>
          </p:cNvSpPr>
          <p:nvPr/>
        </p:nvSpPr>
        <p:spPr>
          <a:xfrm>
            <a:off x="594127" y="2649532"/>
            <a:ext cx="5719759" cy="185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 err="1"/>
              <a:t>Utilizez</a:t>
            </a:r>
            <a:r>
              <a:rPr lang="en-US" dirty="0"/>
              <a:t> 1 Pi Camera </a:t>
            </a:r>
            <a:r>
              <a:rPr lang="en-US" dirty="0" err="1"/>
              <a:t>conectat</a:t>
            </a:r>
            <a:r>
              <a:rPr lang="en-US" dirty="0"/>
              <a:t> la Raspberry-ul </a:t>
            </a:r>
            <a:r>
              <a:rPr lang="en-US" dirty="0" err="1"/>
              <a:t>alimentat</a:t>
            </a:r>
            <a:r>
              <a:rPr lang="en-US" dirty="0"/>
              <a:t> de </a:t>
            </a:r>
            <a:r>
              <a:rPr lang="en-US" dirty="0" err="1"/>
              <a:t>Powerbank</a:t>
            </a:r>
            <a:r>
              <a:rPr lang="en-US" dirty="0"/>
              <a:t>-ul de 10.000mAh </a:t>
            </a:r>
            <a:r>
              <a:rPr lang="en-US" dirty="0" err="1"/>
              <a:t>printr</a:t>
            </a:r>
            <a:r>
              <a:rPr lang="en-US" dirty="0"/>
              <a:t>-un </a:t>
            </a:r>
            <a:r>
              <a:rPr lang="en-US" dirty="0" err="1"/>
              <a:t>cablu</a:t>
            </a:r>
            <a:r>
              <a:rPr lang="en-US" dirty="0"/>
              <a:t> cu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capete</a:t>
            </a:r>
            <a:r>
              <a:rPr lang="en-US" dirty="0"/>
              <a:t> USB-C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transmite</a:t>
            </a:r>
            <a:r>
              <a:rPr lang="en-US" dirty="0"/>
              <a:t> un livestream pe website; 4 </a:t>
            </a:r>
            <a:r>
              <a:rPr lang="en-US" dirty="0" err="1"/>
              <a:t>motoare</a:t>
            </a:r>
            <a:r>
              <a:rPr lang="en-US" dirty="0"/>
              <a:t> DC N20 </a:t>
            </a:r>
            <a:r>
              <a:rPr lang="en-US" dirty="0" err="1"/>
              <a:t>conectate</a:t>
            </a:r>
            <a:r>
              <a:rPr lang="en-US" dirty="0"/>
              <a:t> la 2 L298N care sunt </a:t>
            </a:r>
            <a:r>
              <a:rPr lang="en-US" dirty="0" err="1"/>
              <a:t>alimentate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buck converter XL4016 cu 8V; 1 PCA9685 care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semnalele</a:t>
            </a:r>
            <a:r>
              <a:rPr lang="en-US" dirty="0"/>
              <a:t> din Arduino </a:t>
            </a:r>
            <a:r>
              <a:rPr lang="en-US" dirty="0" err="1"/>
              <a:t>prin</a:t>
            </a:r>
            <a:r>
              <a:rPr lang="en-US" dirty="0"/>
              <a:t> I2C la 3 </a:t>
            </a:r>
            <a:r>
              <a:rPr lang="en-US" dirty="0" err="1"/>
              <a:t>Servomotoare</a:t>
            </a:r>
            <a:r>
              <a:rPr lang="en-US" dirty="0"/>
              <a:t> MG996R </a:t>
            </a:r>
            <a:r>
              <a:rPr lang="en-US" dirty="0" err="1"/>
              <a:t>alimentate</a:t>
            </a:r>
            <a:r>
              <a:rPr lang="en-US" dirty="0"/>
              <a:t> din alt buck converter XL4016 cu 6v;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XL4016 sunt </a:t>
            </a:r>
            <a:r>
              <a:rPr lang="en-US" dirty="0" err="1"/>
              <a:t>alimentate</a:t>
            </a:r>
            <a:r>
              <a:rPr lang="en-US" dirty="0"/>
              <a:t> de 3 </a:t>
            </a:r>
            <a:r>
              <a:rPr lang="en-US" dirty="0" err="1"/>
              <a:t>baterii</a:t>
            </a:r>
            <a:r>
              <a:rPr lang="en-US" dirty="0"/>
              <a:t> 18650 de 3.7V </a:t>
            </a:r>
            <a:r>
              <a:rPr lang="en-US" dirty="0" err="1"/>
              <a:t>si</a:t>
            </a:r>
            <a:r>
              <a:rPr lang="en-US" dirty="0"/>
              <a:t> 2500mAh.   </a:t>
            </a:r>
          </a:p>
        </p:txBody>
      </p:sp>
      <p:pic>
        <p:nvPicPr>
          <p:cNvPr id="3" name="Picture 2" descr="A close up of a device&#10;&#10;AI-generated content may be incorrect.">
            <a:extLst>
              <a:ext uri="{FF2B5EF4-FFF2-40B4-BE49-F238E27FC236}">
                <a16:creationId xmlns:a16="http://schemas.microsoft.com/office/drawing/2014/main" id="{7CB73B46-8CEC-ACF8-F0C6-C666AF0C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5" t="14718" r="13305" b="37656"/>
          <a:stretch>
            <a:fillRect/>
          </a:stretch>
        </p:blipFill>
        <p:spPr>
          <a:xfrm>
            <a:off x="7123773" y="282517"/>
            <a:ext cx="1049365" cy="1053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3F8C5614-3CDD-7FD2-6EC3-02F32CC7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15" t="11305" r="15029" b="18111"/>
          <a:stretch>
            <a:fillRect/>
          </a:stretch>
        </p:blipFill>
        <p:spPr>
          <a:xfrm rot="151504">
            <a:off x="21996" y="482230"/>
            <a:ext cx="1261030" cy="913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group of electrical devices on a table&#10;&#10;AI-generated content may be incorrect.">
            <a:extLst>
              <a:ext uri="{FF2B5EF4-FFF2-40B4-BE49-F238E27FC236}">
                <a16:creationId xmlns:a16="http://schemas.microsoft.com/office/drawing/2014/main" id="{70027A6F-8591-311F-1982-DF9443696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86" y="2820300"/>
            <a:ext cx="2487225" cy="1399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442048" y="-715250"/>
            <a:ext cx="7969347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ACESTA ESTE</a:t>
            </a:r>
            <a:r>
              <a:rPr lang="en-US" sz="4400" dirty="0">
                <a:latin typeface="Pixelify Sans" panose="020B0604020202020204" charset="0"/>
                <a:ea typeface="Space Mono"/>
                <a:cs typeface="Space Mono"/>
              </a:rPr>
              <a:t>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-US" sz="4400" dirty="0"/>
              <a:t>ORPUL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-US" sz="4400" dirty="0"/>
              <a:t>EU</a:t>
            </a:r>
          </a:p>
        </p:txBody>
      </p:sp>
      <p:grpSp>
        <p:nvGrpSpPr>
          <p:cNvPr id="237" name="Google Shape;237;p31"/>
          <p:cNvGrpSpPr/>
          <p:nvPr/>
        </p:nvGrpSpPr>
        <p:grpSpPr>
          <a:xfrm>
            <a:off x="944787" y="4609951"/>
            <a:ext cx="766688" cy="218361"/>
            <a:chOff x="1045410" y="4585535"/>
            <a:chExt cx="766688" cy="218361"/>
          </a:xfrm>
        </p:grpSpPr>
        <p:sp>
          <p:nvSpPr>
            <p:cNvPr id="238" name="Google Shape;238;p31"/>
            <p:cNvSpPr/>
            <p:nvPr/>
          </p:nvSpPr>
          <p:spPr>
            <a:xfrm>
              <a:off x="1045410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744709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 flipH="1">
              <a:off x="1563795" y="4608490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 flipH="1">
              <a:off x="1138885" y="4625231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335695" y="4608514"/>
              <a:ext cx="172355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C1D5995E-D22A-ECBE-0EFD-BE84718B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82" y="628956"/>
            <a:ext cx="2355246" cy="1512853"/>
          </a:xfrm>
          <a:prstGeom prst="rect">
            <a:avLst/>
          </a:prstGeom>
        </p:spPr>
      </p:pic>
      <p:pic>
        <p:nvPicPr>
          <p:cNvPr id="16" name="Picture 1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86789EE-290C-20E9-0D25-ED5AADE6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7348">
            <a:off x="2090810" y="912222"/>
            <a:ext cx="1951091" cy="1512853"/>
          </a:xfrm>
          <a:prstGeom prst="rect">
            <a:avLst/>
          </a:prstGeom>
        </p:spPr>
      </p:pic>
      <p:sp>
        <p:nvSpPr>
          <p:cNvPr id="18" name="Google Shape;646;p45">
            <a:extLst>
              <a:ext uri="{FF2B5EF4-FFF2-40B4-BE49-F238E27FC236}">
                <a16:creationId xmlns:a16="http://schemas.microsoft.com/office/drawing/2014/main" id="{3632BA6C-5C82-8394-D1C6-9D6ED65D21CE}"/>
              </a:ext>
            </a:extLst>
          </p:cNvPr>
          <p:cNvSpPr/>
          <p:nvPr/>
        </p:nvSpPr>
        <p:spPr>
          <a:xfrm rot="10800000">
            <a:off x="4259824" y="121692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 descr="A green camera with white wires&#10;&#10;AI-generated content may be incorrect.">
            <a:extLst>
              <a:ext uri="{FF2B5EF4-FFF2-40B4-BE49-F238E27FC236}">
                <a16:creationId xmlns:a16="http://schemas.microsoft.com/office/drawing/2014/main" id="{8175BA78-87FA-C247-76C9-470501E5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52329">
            <a:off x="7178300" y="679672"/>
            <a:ext cx="2221714" cy="1851429"/>
          </a:xfrm>
          <a:prstGeom prst="rect">
            <a:avLst/>
          </a:prstGeom>
        </p:spPr>
      </p:pic>
      <p:sp>
        <p:nvSpPr>
          <p:cNvPr id="26" name="Google Shape;646;p45">
            <a:extLst>
              <a:ext uri="{FF2B5EF4-FFF2-40B4-BE49-F238E27FC236}">
                <a16:creationId xmlns:a16="http://schemas.microsoft.com/office/drawing/2014/main" id="{22F613CE-9167-909D-0108-A93132413A10}"/>
              </a:ext>
            </a:extLst>
          </p:cNvPr>
          <p:cNvSpPr/>
          <p:nvPr/>
        </p:nvSpPr>
        <p:spPr>
          <a:xfrm rot="1332561">
            <a:off x="4293616" y="180659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Picture 33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67F0194E-7BD0-6780-0250-399A1D99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-119154" y="1428584"/>
            <a:ext cx="1726566" cy="1177204"/>
          </a:xfrm>
          <a:prstGeom prst="rect">
            <a:avLst/>
          </a:prstGeom>
        </p:spPr>
      </p:pic>
      <p:pic>
        <p:nvPicPr>
          <p:cNvPr id="35" name="Picture 34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FBDCC43B-29D7-6785-EDAF-2EA2F21BC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246" y="1580984"/>
            <a:ext cx="1726566" cy="1177204"/>
          </a:xfrm>
          <a:prstGeom prst="rect">
            <a:avLst/>
          </a:prstGeom>
        </p:spPr>
      </p:pic>
      <p:pic>
        <p:nvPicPr>
          <p:cNvPr id="36" name="Picture 35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5B9B85D0-2EF4-04C0-95E0-3CB4E11D0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185646" y="1733384"/>
            <a:ext cx="1726566" cy="1177204"/>
          </a:xfrm>
          <a:prstGeom prst="rect">
            <a:avLst/>
          </a:prstGeom>
        </p:spPr>
      </p:pic>
      <p:pic>
        <p:nvPicPr>
          <p:cNvPr id="37" name="Picture 36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35D0D761-B627-24B1-787F-32A4F4BDA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8046" y="1885784"/>
            <a:ext cx="1726566" cy="1177204"/>
          </a:xfrm>
          <a:prstGeom prst="rect">
            <a:avLst/>
          </a:prstGeom>
        </p:spPr>
      </p:pic>
      <p:sp>
        <p:nvSpPr>
          <p:cNvPr id="38" name="Google Shape;646;p45">
            <a:extLst>
              <a:ext uri="{FF2B5EF4-FFF2-40B4-BE49-F238E27FC236}">
                <a16:creationId xmlns:a16="http://schemas.microsoft.com/office/drawing/2014/main" id="{CC3566E1-D894-7F71-544E-9EA228EF1960}"/>
              </a:ext>
            </a:extLst>
          </p:cNvPr>
          <p:cNvSpPr/>
          <p:nvPr/>
        </p:nvSpPr>
        <p:spPr>
          <a:xfrm rot="9679857">
            <a:off x="1581722" y="172846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Picture 4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500988E-0050-1A0A-DA2B-292399599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72763">
            <a:off x="4400200" y="1285769"/>
            <a:ext cx="2600863" cy="2600863"/>
          </a:xfrm>
          <a:prstGeom prst="rect">
            <a:avLst/>
          </a:prstGeom>
        </p:spPr>
      </p:pic>
      <p:sp>
        <p:nvSpPr>
          <p:cNvPr id="43" name="Google Shape;646;p45">
            <a:extLst>
              <a:ext uri="{FF2B5EF4-FFF2-40B4-BE49-F238E27FC236}">
                <a16:creationId xmlns:a16="http://schemas.microsoft.com/office/drawing/2014/main" id="{47F5B2A2-AE4D-1BAC-0EF8-FB1BCAC489C4}"/>
              </a:ext>
            </a:extLst>
          </p:cNvPr>
          <p:cNvSpPr/>
          <p:nvPr/>
        </p:nvSpPr>
        <p:spPr>
          <a:xfrm rot="200154">
            <a:off x="7281485" y="152281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46;p45">
            <a:extLst>
              <a:ext uri="{FF2B5EF4-FFF2-40B4-BE49-F238E27FC236}">
                <a16:creationId xmlns:a16="http://schemas.microsoft.com/office/drawing/2014/main" id="{B9D97AE7-42DF-C1A0-E01C-6EDD8A262B23}"/>
              </a:ext>
            </a:extLst>
          </p:cNvPr>
          <p:cNvSpPr/>
          <p:nvPr/>
        </p:nvSpPr>
        <p:spPr>
          <a:xfrm rot="2234752">
            <a:off x="6662872" y="3229772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" name="Picture 46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3F5AF127-C3E6-220E-DF0D-AB6C3054B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440702" y="3234699"/>
            <a:ext cx="2008250" cy="1506188"/>
          </a:xfrm>
          <a:prstGeom prst="rect">
            <a:avLst/>
          </a:prstGeom>
        </p:spPr>
      </p:pic>
      <p:pic>
        <p:nvPicPr>
          <p:cNvPr id="51" name="Picture 50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BFAB78CB-7B28-D0B6-2AC1-D6988E1F8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593102" y="3387099"/>
            <a:ext cx="2008250" cy="1506188"/>
          </a:xfrm>
          <a:prstGeom prst="rect">
            <a:avLst/>
          </a:prstGeom>
        </p:spPr>
      </p:pic>
      <p:pic>
        <p:nvPicPr>
          <p:cNvPr id="52" name="Picture 51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0565E99C-B7A7-C890-34DC-28F9802B5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745502" y="3539499"/>
            <a:ext cx="2008250" cy="1506188"/>
          </a:xfrm>
          <a:prstGeom prst="rect">
            <a:avLst/>
          </a:prstGeom>
        </p:spPr>
      </p:pic>
      <p:pic>
        <p:nvPicPr>
          <p:cNvPr id="54" name="Picture 53" descr="A black power bank with usb ports&#10;&#10;AI-generated content may be incorrect.">
            <a:extLst>
              <a:ext uri="{FF2B5EF4-FFF2-40B4-BE49-F238E27FC236}">
                <a16:creationId xmlns:a16="http://schemas.microsoft.com/office/drawing/2014/main" id="{3A23B4E0-1E73-0DC4-9E5B-9EFFD2623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889" y="1876861"/>
            <a:ext cx="1837758" cy="1837758"/>
          </a:xfrm>
          <a:prstGeom prst="rect">
            <a:avLst/>
          </a:prstGeom>
        </p:spPr>
      </p:pic>
      <p:sp>
        <p:nvSpPr>
          <p:cNvPr id="55" name="Google Shape;646;p45">
            <a:extLst>
              <a:ext uri="{FF2B5EF4-FFF2-40B4-BE49-F238E27FC236}">
                <a16:creationId xmlns:a16="http://schemas.microsoft.com/office/drawing/2014/main" id="{76E96EC7-7518-9EBA-3F5F-8D43AEB7638A}"/>
              </a:ext>
            </a:extLst>
          </p:cNvPr>
          <p:cNvSpPr/>
          <p:nvPr/>
        </p:nvSpPr>
        <p:spPr>
          <a:xfrm rot="12949142">
            <a:off x="6794274" y="210874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7" name="Picture 56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D574AA43-5553-42ED-F17B-BD5219605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683" y="2905351"/>
            <a:ext cx="2042986" cy="2042986"/>
          </a:xfrm>
          <a:prstGeom prst="rect">
            <a:avLst/>
          </a:prstGeom>
        </p:spPr>
      </p:pic>
      <p:pic>
        <p:nvPicPr>
          <p:cNvPr id="59" name="Picture 58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C18AF538-089D-2BC9-B0AC-57E4D6839B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" y="3273359"/>
            <a:ext cx="2042986" cy="2042986"/>
          </a:xfrm>
          <a:prstGeom prst="rect">
            <a:avLst/>
          </a:prstGeom>
        </p:spPr>
      </p:pic>
      <p:sp>
        <p:nvSpPr>
          <p:cNvPr id="60" name="Google Shape;646;p45">
            <a:extLst>
              <a:ext uri="{FF2B5EF4-FFF2-40B4-BE49-F238E27FC236}">
                <a16:creationId xmlns:a16="http://schemas.microsoft.com/office/drawing/2014/main" id="{9EA43C4D-99FE-6362-BBDC-5671688F1B13}"/>
              </a:ext>
            </a:extLst>
          </p:cNvPr>
          <p:cNvSpPr/>
          <p:nvPr/>
        </p:nvSpPr>
        <p:spPr>
          <a:xfrm rot="16607368">
            <a:off x="527308" y="299702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46;p45">
            <a:extLst>
              <a:ext uri="{FF2B5EF4-FFF2-40B4-BE49-F238E27FC236}">
                <a16:creationId xmlns:a16="http://schemas.microsoft.com/office/drawing/2014/main" id="{95CD869D-E206-F9FF-AE35-5D01B5B09373}"/>
              </a:ext>
            </a:extLst>
          </p:cNvPr>
          <p:cNvSpPr/>
          <p:nvPr/>
        </p:nvSpPr>
        <p:spPr>
          <a:xfrm rot="8162578">
            <a:off x="1691640" y="2797079"/>
            <a:ext cx="539373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646;p45">
            <a:extLst>
              <a:ext uri="{FF2B5EF4-FFF2-40B4-BE49-F238E27FC236}">
                <a16:creationId xmlns:a16="http://schemas.microsoft.com/office/drawing/2014/main" id="{29D26CCA-0262-CA27-5D8F-C41E2BAD2894}"/>
              </a:ext>
            </a:extLst>
          </p:cNvPr>
          <p:cNvSpPr/>
          <p:nvPr/>
        </p:nvSpPr>
        <p:spPr>
          <a:xfrm rot="10610486">
            <a:off x="1986136" y="3866340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3AF13103-7A36-6FD3-F3D4-824FDF541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1025" y="3283549"/>
            <a:ext cx="2953193" cy="1722696"/>
          </a:xfrm>
          <a:prstGeom prst="rect">
            <a:avLst/>
          </a:prstGeom>
        </p:spPr>
      </p:pic>
      <p:pic>
        <p:nvPicPr>
          <p:cNvPr id="6" name="Picture 5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C588AD59-B53A-3484-E125-427B825092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6577" y="3241033"/>
            <a:ext cx="2953193" cy="1722696"/>
          </a:xfrm>
          <a:prstGeom prst="rect">
            <a:avLst/>
          </a:prstGeom>
        </p:spPr>
      </p:pic>
      <p:pic>
        <p:nvPicPr>
          <p:cNvPr id="8" name="Picture 7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62C5F5E-596F-79BA-D461-512473E02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675" y="1975196"/>
            <a:ext cx="1483367" cy="1483367"/>
          </a:xfrm>
          <a:prstGeom prst="rect">
            <a:avLst/>
          </a:prstGeom>
        </p:spPr>
      </p:pic>
      <p:pic>
        <p:nvPicPr>
          <p:cNvPr id="9" name="Picture 8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E14F7CE1-F050-1842-65C5-645BED0E31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4594" y="2123275"/>
            <a:ext cx="1483367" cy="1483367"/>
          </a:xfrm>
          <a:prstGeom prst="rect">
            <a:avLst/>
          </a:prstGeom>
        </p:spPr>
      </p:pic>
      <p:pic>
        <p:nvPicPr>
          <p:cNvPr id="10" name="Picture 9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5155618-E25B-0F1D-7988-A839DD3C4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2432" y="2300022"/>
            <a:ext cx="1483367" cy="1483367"/>
          </a:xfrm>
          <a:prstGeom prst="rect">
            <a:avLst/>
          </a:prstGeom>
        </p:spPr>
      </p:pic>
      <p:sp>
        <p:nvSpPr>
          <p:cNvPr id="11" name="Google Shape;646;p45">
            <a:extLst>
              <a:ext uri="{FF2B5EF4-FFF2-40B4-BE49-F238E27FC236}">
                <a16:creationId xmlns:a16="http://schemas.microsoft.com/office/drawing/2014/main" id="{DEE8A9EB-D52E-F595-5583-5B3AA7D92A26}"/>
              </a:ext>
            </a:extLst>
          </p:cNvPr>
          <p:cNvSpPr/>
          <p:nvPr/>
        </p:nvSpPr>
        <p:spPr>
          <a:xfrm rot="6780546">
            <a:off x="3054160" y="3083691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46;p45">
            <a:extLst>
              <a:ext uri="{FF2B5EF4-FFF2-40B4-BE49-F238E27FC236}">
                <a16:creationId xmlns:a16="http://schemas.microsoft.com/office/drawing/2014/main" id="{AC983997-0DC3-748A-CE23-C7A47113DC22}"/>
              </a:ext>
            </a:extLst>
          </p:cNvPr>
          <p:cNvSpPr/>
          <p:nvPr/>
        </p:nvSpPr>
        <p:spPr>
          <a:xfrm rot="3854611">
            <a:off x="4694123" y="3341167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46;p45">
            <a:extLst>
              <a:ext uri="{FF2B5EF4-FFF2-40B4-BE49-F238E27FC236}">
                <a16:creationId xmlns:a16="http://schemas.microsoft.com/office/drawing/2014/main" id="{EFACDE70-0306-AD58-5E3C-E0A007F08079}"/>
              </a:ext>
            </a:extLst>
          </p:cNvPr>
          <p:cNvSpPr/>
          <p:nvPr/>
        </p:nvSpPr>
        <p:spPr>
          <a:xfrm>
            <a:off x="6297246" y="3941636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2787-E1EF-C3BD-9230-E0349283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086" y="-4787"/>
            <a:ext cx="4867828" cy="1517617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controlezi</a:t>
            </a:r>
            <a:r>
              <a:rPr lang="en-US" dirty="0"/>
              <a:t> PET Grabber?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7741C-CE94-9F21-95D8-C0522BA572EE}"/>
              </a:ext>
            </a:extLst>
          </p:cNvPr>
          <p:cNvSpPr txBox="1"/>
          <p:nvPr/>
        </p:nvSpPr>
        <p:spPr>
          <a:xfrm>
            <a:off x="5170429" y="1737456"/>
            <a:ext cx="3585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ixelify Sans" panose="020B0604020202020204" charset="0"/>
              </a:rPr>
              <a:t>Pentru</a:t>
            </a:r>
            <a:r>
              <a:rPr lang="en-US" dirty="0">
                <a:latin typeface="Pixelify Sans" panose="020B0604020202020204" charset="0"/>
              </a:rPr>
              <a:t> a </a:t>
            </a:r>
            <a:r>
              <a:rPr lang="en-US" dirty="0" err="1">
                <a:latin typeface="Pixelify Sans" panose="020B0604020202020204" charset="0"/>
              </a:rPr>
              <a:t>mă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, </a:t>
            </a:r>
            <a:r>
              <a:rPr lang="en-US" dirty="0" err="1">
                <a:latin typeface="Pixelify Sans" panose="020B0604020202020204" charset="0"/>
              </a:rPr>
              <a:t>accesează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b="1" dirty="0">
                <a:latin typeface="Pixelify Sans" panose="020B0604020202020204" charset="0"/>
              </a:rPr>
              <a:t>pet-</a:t>
            </a:r>
            <a:r>
              <a:rPr lang="en-US" b="1" dirty="0" err="1">
                <a:latin typeface="Pixelify Sans" panose="020B0604020202020204" charset="0"/>
              </a:rPr>
              <a:t>grabber.web.app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și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loghează-te</a:t>
            </a:r>
            <a:r>
              <a:rPr lang="en-US" dirty="0">
                <a:latin typeface="Pixelify Sans" panose="020B0604020202020204" charset="0"/>
              </a:rPr>
              <a:t>. </a:t>
            </a:r>
            <a:r>
              <a:rPr lang="en-US" dirty="0" err="1">
                <a:latin typeface="Pixelify Sans" panose="020B0604020202020204" charset="0"/>
              </a:rPr>
              <a:t>Atât</a:t>
            </a:r>
            <a:r>
              <a:rPr lang="en-US" dirty="0">
                <a:latin typeface="Pixelify Sans" panose="020B0604020202020204" charset="0"/>
              </a:rPr>
              <a:t>. Ai </a:t>
            </a:r>
            <a:r>
              <a:rPr lang="en-US" dirty="0" err="1">
                <a:latin typeface="Pixelify Sans" panose="020B0604020202020204" charset="0"/>
              </a:rPr>
              <a:t>acum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acces</a:t>
            </a:r>
            <a:r>
              <a:rPr lang="en-US" dirty="0">
                <a:latin typeface="Pixelify Sans" panose="020B0604020202020204" charset="0"/>
              </a:rPr>
              <a:t> la o </a:t>
            </a:r>
            <a:r>
              <a:rPr lang="en-US" dirty="0" err="1">
                <a:latin typeface="Pixelify Sans" panose="020B0604020202020204" charset="0"/>
              </a:rPr>
              <a:t>interfață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prietenoasă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prin</a:t>
            </a:r>
            <a:r>
              <a:rPr lang="en-US" dirty="0">
                <a:latin typeface="Pixelify Sans" panose="020B0604020202020204" charset="0"/>
              </a:rPr>
              <a:t> care </a:t>
            </a:r>
            <a:r>
              <a:rPr lang="en-US" dirty="0" err="1">
                <a:latin typeface="Pixelify Sans" panose="020B0604020202020204" charset="0"/>
              </a:rPr>
              <a:t>îmi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poți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diferitele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componente</a:t>
            </a:r>
            <a:r>
              <a:rPr lang="en-US" dirty="0">
                <a:latin typeface="Pixelify Sans" panose="020B0604020202020204" charset="0"/>
              </a:rPr>
              <a:t> de la </a:t>
            </a:r>
            <a:r>
              <a:rPr lang="en-US" dirty="0" err="1">
                <a:latin typeface="Pixelify Sans" panose="020B0604020202020204" charset="0"/>
              </a:rPr>
              <a:t>distanță</a:t>
            </a:r>
            <a:r>
              <a:rPr lang="en-US" dirty="0">
                <a:latin typeface="Pixelify Sans" panose="020B0604020202020204" charset="0"/>
              </a:rPr>
              <a:t>! </a:t>
            </a:r>
          </a:p>
          <a:p>
            <a:endParaRPr lang="en-US" dirty="0">
              <a:latin typeface="Pixelify Sans" panose="020B0604020202020204" charset="0"/>
            </a:endParaRPr>
          </a:p>
          <a:p>
            <a:r>
              <a:rPr lang="en-US" dirty="0">
                <a:latin typeface="Pixelify Sans" panose="020B0604020202020204" charset="0"/>
              </a:rPr>
              <a:t>Dar cum </a:t>
            </a:r>
            <a:r>
              <a:rPr lang="en-US" dirty="0" err="1">
                <a:latin typeface="Pixelify Sans" panose="020B0604020202020204" charset="0"/>
              </a:rPr>
              <a:t>funcționează</a:t>
            </a:r>
            <a:r>
              <a:rPr lang="en-US" dirty="0">
                <a:latin typeface="Pixelify Sans" panose="020B0604020202020204" charset="0"/>
              </a:rPr>
              <a:t> de </a:t>
            </a:r>
            <a:r>
              <a:rPr lang="en-US" dirty="0" err="1">
                <a:latin typeface="Pixelify Sans" panose="020B0604020202020204" charset="0"/>
              </a:rPr>
              <a:t>fapt</a:t>
            </a:r>
            <a:r>
              <a:rPr lang="en-US" dirty="0">
                <a:latin typeface="Pixelify Sans" panose="020B0604020202020204" charset="0"/>
              </a:rPr>
              <a:t>?</a:t>
            </a:r>
            <a:endParaRPr lang="en-GB" b="1" dirty="0">
              <a:latin typeface="Pixelify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403C5-46E6-088E-4DB8-9838C53D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2" y="1737456"/>
            <a:ext cx="1174297" cy="2547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FEEBC-6E38-E753-9940-4E07EA34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18" y="1713666"/>
            <a:ext cx="1174297" cy="2571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20382-D0D5-03F6-1546-E8404051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904" y="1720432"/>
            <a:ext cx="1174297" cy="2564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5B101-836D-AF3A-2DAA-F92A2C43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2" y="1612644"/>
            <a:ext cx="1260214" cy="277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38D19-F5DB-43EE-3993-644C30211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454" y="1612644"/>
            <a:ext cx="1280667" cy="277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9D2D1B-18EB-230E-1979-09D2B2281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719" y="1605744"/>
            <a:ext cx="1280666" cy="27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3483"/>
      </p:ext>
    </p:extLst>
  </p:cSld>
  <p:clrMapOvr>
    <a:masterClrMapping/>
  </p:clrMapOvr>
</p:sld>
</file>

<file path=ppt/theme/theme1.xml><?xml version="1.0" encoding="utf-8"?>
<a:theme xmlns:a="http://schemas.openxmlformats.org/drawingml/2006/main" name="Aesthetic Background by Slidesgo">
  <a:themeElements>
    <a:clrScheme name="Simple Light">
      <a:dk1>
        <a:srgbClr val="191919"/>
      </a:dk1>
      <a:lt1>
        <a:srgbClr val="DFDCD0"/>
      </a:lt1>
      <a:dk2>
        <a:srgbClr val="D9A453"/>
      </a:dk2>
      <a:lt2>
        <a:srgbClr val="F27242"/>
      </a:lt2>
      <a:accent1>
        <a:srgbClr val="F03434"/>
      </a:accent1>
      <a:accent2>
        <a:srgbClr val="FD899C"/>
      </a:accent2>
      <a:accent3>
        <a:srgbClr val="7F5FCA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1019</Words>
  <Application>Microsoft Office PowerPoint</Application>
  <PresentationFormat>On-screen Show (16:9)</PresentationFormat>
  <Paragraphs>128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Luxurious Script</vt:lpstr>
      <vt:lpstr>Raleway</vt:lpstr>
      <vt:lpstr>Arial</vt:lpstr>
      <vt:lpstr>Consolas</vt:lpstr>
      <vt:lpstr>Parastoo</vt:lpstr>
      <vt:lpstr>Pixelify Sans</vt:lpstr>
      <vt:lpstr>Space Mono</vt:lpstr>
      <vt:lpstr>Aesthetic Background by Slidesgo</vt:lpstr>
      <vt:lpstr>PET  GRABBER</vt:lpstr>
      <vt:lpstr>CONȚINUTUL ACESTEI PREZENTĂRI</vt:lpstr>
      <vt:lpstr>(01)</vt:lpstr>
      <vt:lpstr>CARE ESTE PLANUL NOSTRU ?</vt:lpstr>
      <vt:lpstr>Ș I SĂ ÎȚI MAI SPUN UN SECRET…</vt:lpstr>
      <vt:lpstr>MECANICA</vt:lpstr>
      <vt:lpstr>ELECTRONICĂ</vt:lpstr>
      <vt:lpstr>ACESTA ESTE CORPUL MEU</vt:lpstr>
      <vt:lpstr>De unde controlezi PET Grabber?</vt:lpstr>
      <vt:lpstr>SOFTWARE</vt:lpstr>
      <vt:lpstr>Iată cum mă controlezi!</vt:lpstr>
      <vt:lpstr>PERSPECTIVE DE V IITOR </vt:lpstr>
      <vt:lpstr>O IMAGINE FACE CÂT O MIE DE CUVINTE</vt:lpstr>
      <vt:lpstr>Ne vom mai auzi… PE CURÂND, AMICE!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Ice-Laptop</dc:creator>
  <cp:lastModifiedBy>Cristi Gabriel</cp:lastModifiedBy>
  <cp:revision>110</cp:revision>
  <dcterms:modified xsi:type="dcterms:W3CDTF">2025-07-25T16:16:57Z</dcterms:modified>
</cp:coreProperties>
</file>